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68" r:id="rId2"/>
    <p:sldId id="280" r:id="rId3"/>
    <p:sldId id="281" r:id="rId4"/>
    <p:sldId id="292" r:id="rId5"/>
    <p:sldId id="259" r:id="rId6"/>
    <p:sldId id="282" r:id="rId7"/>
    <p:sldId id="263" r:id="rId8"/>
    <p:sldId id="286" r:id="rId9"/>
    <p:sldId id="284" r:id="rId10"/>
    <p:sldId id="283" r:id="rId11"/>
    <p:sldId id="285" r:id="rId12"/>
    <p:sldId id="264" r:id="rId13"/>
    <p:sldId id="266" r:id="rId14"/>
    <p:sldId id="265" r:id="rId15"/>
    <p:sldId id="297" r:id="rId16"/>
    <p:sldId id="267" r:id="rId17"/>
    <p:sldId id="287" r:id="rId18"/>
    <p:sldId id="270" r:id="rId19"/>
    <p:sldId id="290" r:id="rId20"/>
    <p:sldId id="269" r:id="rId21"/>
    <p:sldId id="291" r:id="rId22"/>
    <p:sldId id="271" r:id="rId23"/>
    <p:sldId id="274" r:id="rId24"/>
    <p:sldId id="288" r:id="rId25"/>
    <p:sldId id="295" r:id="rId26"/>
    <p:sldId id="272" r:id="rId27"/>
    <p:sldId id="276" r:id="rId28"/>
    <p:sldId id="294" r:id="rId29"/>
    <p:sldId id="293" r:id="rId30"/>
    <p:sldId id="273" r:id="rId31"/>
    <p:sldId id="279" r:id="rId32"/>
    <p:sldId id="278"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3"/>
    <p:restoredTop sz="79012"/>
  </p:normalViewPr>
  <p:slideViewPr>
    <p:cSldViewPr snapToGrid="0" snapToObjects="1">
      <p:cViewPr>
        <p:scale>
          <a:sx n="70" d="100"/>
          <a:sy n="70" d="100"/>
        </p:scale>
        <p:origin x="864"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B26EB-B392-431F-AEA7-113106714AC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5F62F51-1632-4AA5-919D-E81569DD4BD6}">
      <dgm:prSet/>
      <dgm:spPr/>
      <dgm:t>
        <a:bodyPr/>
        <a:lstStyle/>
        <a:p>
          <a:r>
            <a:rPr lang="en-US" dirty="0"/>
            <a:t>Unclear relationship between individual plant size effects on weed community evenness</a:t>
          </a:r>
        </a:p>
      </dgm:t>
    </dgm:pt>
    <dgm:pt modelId="{765E71D0-DA34-4B7C-8B9B-A40343DFBCDC}" type="parTrans" cxnId="{9DD613B5-624C-44D8-AED3-DA16A7BBA640}">
      <dgm:prSet/>
      <dgm:spPr/>
      <dgm:t>
        <a:bodyPr/>
        <a:lstStyle/>
        <a:p>
          <a:endParaRPr lang="en-US"/>
        </a:p>
      </dgm:t>
    </dgm:pt>
    <dgm:pt modelId="{11C1385E-A1BC-4AB9-916D-552DA4DD4085}" type="sibTrans" cxnId="{9DD613B5-624C-44D8-AED3-DA16A7BBA640}">
      <dgm:prSet/>
      <dgm:spPr/>
      <dgm:t>
        <a:bodyPr/>
        <a:lstStyle/>
        <a:p>
          <a:endParaRPr lang="en-US"/>
        </a:p>
      </dgm:t>
    </dgm:pt>
    <dgm:pt modelId="{4F4C5203-65A1-491A-8923-6D4882D88ABA}">
      <dgm:prSet/>
      <dgm:spPr/>
      <dgm:t>
        <a:bodyPr/>
        <a:lstStyle/>
        <a:p>
          <a:r>
            <a:rPr lang="en-US"/>
            <a:t>Unrealistic success rate from seedling to mature plant -&gt; more focused field experiment for oat, red clover, and alfalfa crop environments </a:t>
          </a:r>
        </a:p>
      </dgm:t>
    </dgm:pt>
    <dgm:pt modelId="{DD11EC53-D6F8-49F1-9378-2DC633F9B8CB}" type="parTrans" cxnId="{C8F8D5FB-146B-45E1-99F9-2E43C6D900C4}">
      <dgm:prSet/>
      <dgm:spPr/>
      <dgm:t>
        <a:bodyPr/>
        <a:lstStyle/>
        <a:p>
          <a:endParaRPr lang="en-US"/>
        </a:p>
      </dgm:t>
    </dgm:pt>
    <dgm:pt modelId="{D6CA787B-F099-489B-825B-54C81051912C}" type="sibTrans" cxnId="{C8F8D5FB-146B-45E1-99F9-2E43C6D900C4}">
      <dgm:prSet/>
      <dgm:spPr/>
      <dgm:t>
        <a:bodyPr/>
        <a:lstStyle/>
        <a:p>
          <a:endParaRPr lang="en-US"/>
        </a:p>
      </dgm:t>
    </dgm:pt>
    <dgm:pt modelId="{6507CB13-5AC2-4334-B1BE-90236C55559B}">
      <dgm:prSet/>
      <dgm:spPr/>
      <dgm:t>
        <a:bodyPr/>
        <a:lstStyle/>
        <a:p>
          <a:r>
            <a:rPr lang="en-US"/>
            <a:t>Establish waterhemp seedling control plans to eliminate highly productive mature plants from the seed production and plant density thresholds</a:t>
          </a:r>
        </a:p>
      </dgm:t>
    </dgm:pt>
    <dgm:pt modelId="{21D7038A-1171-4322-B1B2-42C36ECC4E2B}" type="parTrans" cxnId="{55FFCFE0-6C73-4FEA-9C2A-6E9CCB9D9CB1}">
      <dgm:prSet/>
      <dgm:spPr/>
      <dgm:t>
        <a:bodyPr/>
        <a:lstStyle/>
        <a:p>
          <a:endParaRPr lang="en-US"/>
        </a:p>
      </dgm:t>
    </dgm:pt>
    <dgm:pt modelId="{143C3AA4-E535-4143-9793-146D536D106A}" type="sibTrans" cxnId="{55FFCFE0-6C73-4FEA-9C2A-6E9CCB9D9CB1}">
      <dgm:prSet/>
      <dgm:spPr/>
      <dgm:t>
        <a:bodyPr/>
        <a:lstStyle/>
        <a:p>
          <a:endParaRPr lang="en-US"/>
        </a:p>
      </dgm:t>
    </dgm:pt>
    <dgm:pt modelId="{51D3EFFE-8AF1-6245-A13F-20B8C7207BF7}" type="pres">
      <dgm:prSet presAssocID="{D9BB26EB-B392-431F-AEA7-113106714ACA}" presName="vert0" presStyleCnt="0">
        <dgm:presLayoutVars>
          <dgm:dir/>
          <dgm:animOne val="branch"/>
          <dgm:animLvl val="lvl"/>
        </dgm:presLayoutVars>
      </dgm:prSet>
      <dgm:spPr/>
    </dgm:pt>
    <dgm:pt modelId="{E07A8A52-908D-1C45-B3A9-B009441F21B6}" type="pres">
      <dgm:prSet presAssocID="{F5F62F51-1632-4AA5-919D-E81569DD4BD6}" presName="thickLine" presStyleLbl="alignNode1" presStyleIdx="0" presStyleCnt="3"/>
      <dgm:spPr/>
    </dgm:pt>
    <dgm:pt modelId="{D509802E-01A8-6B47-98B6-09272AA11ED0}" type="pres">
      <dgm:prSet presAssocID="{F5F62F51-1632-4AA5-919D-E81569DD4BD6}" presName="horz1" presStyleCnt="0"/>
      <dgm:spPr/>
    </dgm:pt>
    <dgm:pt modelId="{B8174E71-63F0-8949-8BA1-B13716DE2906}" type="pres">
      <dgm:prSet presAssocID="{F5F62F51-1632-4AA5-919D-E81569DD4BD6}" presName="tx1" presStyleLbl="revTx" presStyleIdx="0" presStyleCnt="3"/>
      <dgm:spPr/>
    </dgm:pt>
    <dgm:pt modelId="{5939C422-15B1-1643-9FBC-706260DECEA3}" type="pres">
      <dgm:prSet presAssocID="{F5F62F51-1632-4AA5-919D-E81569DD4BD6}" presName="vert1" presStyleCnt="0"/>
      <dgm:spPr/>
    </dgm:pt>
    <dgm:pt modelId="{C1F5BF8D-21F5-7748-A621-E7E94AE799B5}" type="pres">
      <dgm:prSet presAssocID="{4F4C5203-65A1-491A-8923-6D4882D88ABA}" presName="thickLine" presStyleLbl="alignNode1" presStyleIdx="1" presStyleCnt="3"/>
      <dgm:spPr/>
    </dgm:pt>
    <dgm:pt modelId="{337029C4-24AF-F141-A186-F7905B718A65}" type="pres">
      <dgm:prSet presAssocID="{4F4C5203-65A1-491A-8923-6D4882D88ABA}" presName="horz1" presStyleCnt="0"/>
      <dgm:spPr/>
    </dgm:pt>
    <dgm:pt modelId="{9341D402-B1B5-EC41-AE00-F091AACB488B}" type="pres">
      <dgm:prSet presAssocID="{4F4C5203-65A1-491A-8923-6D4882D88ABA}" presName="tx1" presStyleLbl="revTx" presStyleIdx="1" presStyleCnt="3"/>
      <dgm:spPr/>
    </dgm:pt>
    <dgm:pt modelId="{B78B453B-3DF3-8E4C-9D6B-30DAD33F75D2}" type="pres">
      <dgm:prSet presAssocID="{4F4C5203-65A1-491A-8923-6D4882D88ABA}" presName="vert1" presStyleCnt="0"/>
      <dgm:spPr/>
    </dgm:pt>
    <dgm:pt modelId="{07AE605A-F8FC-0A44-8D02-48BDD7475C2B}" type="pres">
      <dgm:prSet presAssocID="{6507CB13-5AC2-4334-B1BE-90236C55559B}" presName="thickLine" presStyleLbl="alignNode1" presStyleIdx="2" presStyleCnt="3"/>
      <dgm:spPr/>
    </dgm:pt>
    <dgm:pt modelId="{7BAFB5FD-DA7D-504E-A96B-E81365C7BB8D}" type="pres">
      <dgm:prSet presAssocID="{6507CB13-5AC2-4334-B1BE-90236C55559B}" presName="horz1" presStyleCnt="0"/>
      <dgm:spPr/>
    </dgm:pt>
    <dgm:pt modelId="{01DB84C9-1ECB-554D-A11C-90E4B59CC15B}" type="pres">
      <dgm:prSet presAssocID="{6507CB13-5AC2-4334-B1BE-90236C55559B}" presName="tx1" presStyleLbl="revTx" presStyleIdx="2" presStyleCnt="3"/>
      <dgm:spPr/>
    </dgm:pt>
    <dgm:pt modelId="{D8A265C2-B673-2E4C-83CC-26C993D04E05}" type="pres">
      <dgm:prSet presAssocID="{6507CB13-5AC2-4334-B1BE-90236C55559B}" presName="vert1" presStyleCnt="0"/>
      <dgm:spPr/>
    </dgm:pt>
  </dgm:ptLst>
  <dgm:cxnLst>
    <dgm:cxn modelId="{D8585C0C-DC8F-C14A-8282-4D244D247B7B}" type="presOf" srcId="{4F4C5203-65A1-491A-8923-6D4882D88ABA}" destId="{9341D402-B1B5-EC41-AE00-F091AACB488B}" srcOrd="0" destOrd="0" presId="urn:microsoft.com/office/officeart/2008/layout/LinedList"/>
    <dgm:cxn modelId="{4D2DF8AE-FE54-3747-9DA4-A098082AFB21}" type="presOf" srcId="{F5F62F51-1632-4AA5-919D-E81569DD4BD6}" destId="{B8174E71-63F0-8949-8BA1-B13716DE2906}" srcOrd="0" destOrd="0" presId="urn:microsoft.com/office/officeart/2008/layout/LinedList"/>
    <dgm:cxn modelId="{9DD613B5-624C-44D8-AED3-DA16A7BBA640}" srcId="{D9BB26EB-B392-431F-AEA7-113106714ACA}" destId="{F5F62F51-1632-4AA5-919D-E81569DD4BD6}" srcOrd="0" destOrd="0" parTransId="{765E71D0-DA34-4B7C-8B9B-A40343DFBCDC}" sibTransId="{11C1385E-A1BC-4AB9-916D-552DA4DD4085}"/>
    <dgm:cxn modelId="{1F5A71B9-9505-BC49-84E7-F491AD91B606}" type="presOf" srcId="{6507CB13-5AC2-4334-B1BE-90236C55559B}" destId="{01DB84C9-1ECB-554D-A11C-90E4B59CC15B}" srcOrd="0" destOrd="0" presId="urn:microsoft.com/office/officeart/2008/layout/LinedList"/>
    <dgm:cxn modelId="{55FFCFE0-6C73-4FEA-9C2A-6E9CCB9D9CB1}" srcId="{D9BB26EB-B392-431F-AEA7-113106714ACA}" destId="{6507CB13-5AC2-4334-B1BE-90236C55559B}" srcOrd="2" destOrd="0" parTransId="{21D7038A-1171-4322-B1B2-42C36ECC4E2B}" sibTransId="{143C3AA4-E535-4143-9793-146D536D106A}"/>
    <dgm:cxn modelId="{C35723E9-3144-5D46-BDE8-B25521E8B9D8}" type="presOf" srcId="{D9BB26EB-B392-431F-AEA7-113106714ACA}" destId="{51D3EFFE-8AF1-6245-A13F-20B8C7207BF7}" srcOrd="0" destOrd="0" presId="urn:microsoft.com/office/officeart/2008/layout/LinedList"/>
    <dgm:cxn modelId="{C8F8D5FB-146B-45E1-99F9-2E43C6D900C4}" srcId="{D9BB26EB-B392-431F-AEA7-113106714ACA}" destId="{4F4C5203-65A1-491A-8923-6D4882D88ABA}" srcOrd="1" destOrd="0" parTransId="{DD11EC53-D6F8-49F1-9378-2DC633F9B8CB}" sibTransId="{D6CA787B-F099-489B-825B-54C81051912C}"/>
    <dgm:cxn modelId="{C451DF28-5123-214A-9DB7-CD115F11A25D}" type="presParOf" srcId="{51D3EFFE-8AF1-6245-A13F-20B8C7207BF7}" destId="{E07A8A52-908D-1C45-B3A9-B009441F21B6}" srcOrd="0" destOrd="0" presId="urn:microsoft.com/office/officeart/2008/layout/LinedList"/>
    <dgm:cxn modelId="{C5A59C74-2D03-8944-99D0-0D7940E7A920}" type="presParOf" srcId="{51D3EFFE-8AF1-6245-A13F-20B8C7207BF7}" destId="{D509802E-01A8-6B47-98B6-09272AA11ED0}" srcOrd="1" destOrd="0" presId="urn:microsoft.com/office/officeart/2008/layout/LinedList"/>
    <dgm:cxn modelId="{6C656A3A-2C1D-694A-B690-ED7037CDFE54}" type="presParOf" srcId="{D509802E-01A8-6B47-98B6-09272AA11ED0}" destId="{B8174E71-63F0-8949-8BA1-B13716DE2906}" srcOrd="0" destOrd="0" presId="urn:microsoft.com/office/officeart/2008/layout/LinedList"/>
    <dgm:cxn modelId="{7ED45806-9C05-E74E-A666-C7444A17062C}" type="presParOf" srcId="{D509802E-01A8-6B47-98B6-09272AA11ED0}" destId="{5939C422-15B1-1643-9FBC-706260DECEA3}" srcOrd="1" destOrd="0" presId="urn:microsoft.com/office/officeart/2008/layout/LinedList"/>
    <dgm:cxn modelId="{C79082DF-328F-E044-94B2-99D2BC6E7971}" type="presParOf" srcId="{51D3EFFE-8AF1-6245-A13F-20B8C7207BF7}" destId="{C1F5BF8D-21F5-7748-A621-E7E94AE799B5}" srcOrd="2" destOrd="0" presId="urn:microsoft.com/office/officeart/2008/layout/LinedList"/>
    <dgm:cxn modelId="{E1CACC18-4479-F446-87D0-DAD8615FF443}" type="presParOf" srcId="{51D3EFFE-8AF1-6245-A13F-20B8C7207BF7}" destId="{337029C4-24AF-F141-A186-F7905B718A65}" srcOrd="3" destOrd="0" presId="urn:microsoft.com/office/officeart/2008/layout/LinedList"/>
    <dgm:cxn modelId="{6B979DC2-866B-994A-BCB0-1CF3AE3466DE}" type="presParOf" srcId="{337029C4-24AF-F141-A186-F7905B718A65}" destId="{9341D402-B1B5-EC41-AE00-F091AACB488B}" srcOrd="0" destOrd="0" presId="urn:microsoft.com/office/officeart/2008/layout/LinedList"/>
    <dgm:cxn modelId="{373CD17E-3540-8B4A-9E17-E7DD10D9E04B}" type="presParOf" srcId="{337029C4-24AF-F141-A186-F7905B718A65}" destId="{B78B453B-3DF3-8E4C-9D6B-30DAD33F75D2}" srcOrd="1" destOrd="0" presId="urn:microsoft.com/office/officeart/2008/layout/LinedList"/>
    <dgm:cxn modelId="{12604787-E4A3-CB40-9EAA-93CA36634D2D}" type="presParOf" srcId="{51D3EFFE-8AF1-6245-A13F-20B8C7207BF7}" destId="{07AE605A-F8FC-0A44-8D02-48BDD7475C2B}" srcOrd="4" destOrd="0" presId="urn:microsoft.com/office/officeart/2008/layout/LinedList"/>
    <dgm:cxn modelId="{63B3CE6E-BB86-3149-9B83-2A6E0854A391}" type="presParOf" srcId="{51D3EFFE-8AF1-6245-A13F-20B8C7207BF7}" destId="{7BAFB5FD-DA7D-504E-A96B-E81365C7BB8D}" srcOrd="5" destOrd="0" presId="urn:microsoft.com/office/officeart/2008/layout/LinedList"/>
    <dgm:cxn modelId="{504B32E0-83D7-5444-8EF0-7BBEEADE6541}" type="presParOf" srcId="{7BAFB5FD-DA7D-504E-A96B-E81365C7BB8D}" destId="{01DB84C9-1ECB-554D-A11C-90E4B59CC15B}" srcOrd="0" destOrd="0" presId="urn:microsoft.com/office/officeart/2008/layout/LinedList"/>
    <dgm:cxn modelId="{63AFEFB0-C277-4043-97CF-07049B1AC0C7}" type="presParOf" srcId="{7BAFB5FD-DA7D-504E-A96B-E81365C7BB8D}" destId="{D8A265C2-B673-2E4C-83CC-26C993D04E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8A52-908D-1C45-B3A9-B009441F21B6}">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174E71-63F0-8949-8BA1-B13716DE2906}">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Unclear relationship between individual plant size effects on weed community evenness</a:t>
          </a:r>
        </a:p>
      </dsp:txBody>
      <dsp:txXfrm>
        <a:off x="0" y="2124"/>
        <a:ext cx="10515600" cy="1449029"/>
      </dsp:txXfrm>
    </dsp:sp>
    <dsp:sp modelId="{C1F5BF8D-21F5-7748-A621-E7E94AE799B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1D402-B1B5-EC41-AE00-F091AACB488B}">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Unrealistic success rate from seedling to mature plant -&gt; more focused field experiment for oat, red clover, and alfalfa crop environments </a:t>
          </a:r>
        </a:p>
      </dsp:txBody>
      <dsp:txXfrm>
        <a:off x="0" y="1451154"/>
        <a:ext cx="10515600" cy="1449029"/>
      </dsp:txXfrm>
    </dsp:sp>
    <dsp:sp modelId="{07AE605A-F8FC-0A44-8D02-48BDD7475C2B}">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B84C9-1ECB-554D-A11C-90E4B59CC15B}">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Establish waterhemp seedling control plans to eliminate highly productive mature plants from the seed production and plant density thresholds</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EBE3B-5D93-994C-B421-45480EEE743D}" type="datetimeFigureOut">
              <a:rPr lang="en-US" smtClean="0"/>
              <a:t>8/2/22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97697-FD2B-1E4C-A98F-FF895FE7DC7A}" type="slidenum">
              <a:rPr lang="en-US" smtClean="0"/>
              <a:t>‹#›</a:t>
            </a:fld>
            <a:endParaRPr lang="en-US"/>
          </a:p>
        </p:txBody>
      </p:sp>
    </p:spTree>
    <p:extLst>
      <p:ext uri="{BB962C8B-B14F-4D97-AF65-F5344CB8AC3E}">
        <p14:creationId xmlns:p14="http://schemas.microsoft.com/office/powerpoint/2010/main" val="38325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a:t>
            </a:fld>
            <a:endParaRPr lang="en-US"/>
          </a:p>
        </p:txBody>
      </p:sp>
    </p:spTree>
    <p:extLst>
      <p:ext uri="{BB962C8B-B14F-4D97-AF65-F5344CB8AC3E}">
        <p14:creationId xmlns:p14="http://schemas.microsoft.com/office/powerpoint/2010/main" val="413204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Reproductive potential: 2018 data</a:t>
            </a:r>
          </a:p>
          <a:p>
            <a:r>
              <a:rPr lang="en-US" dirty="0"/>
              <a:t>Fecundity index = ln(seed + 1)</a:t>
            </a:r>
          </a:p>
          <a:p>
            <a:r>
              <a:rPr lang="en-US" dirty="0"/>
              <a:t>Biomass index = ln(biomass + 0.005)</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12</a:t>
            </a:fld>
            <a:endParaRPr lang="en-US"/>
          </a:p>
        </p:txBody>
      </p:sp>
    </p:spTree>
    <p:extLst>
      <p:ext uri="{BB962C8B-B14F-4D97-AF65-F5344CB8AC3E}">
        <p14:creationId xmlns:p14="http://schemas.microsoft.com/office/powerpoint/2010/main" val="5957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population sex ratio changes between cropping systems?</a:t>
            </a:r>
          </a:p>
          <a:p>
            <a:endParaRPr lang="en-US" dirty="0"/>
          </a:p>
          <a:p>
            <a:r>
              <a:rPr lang="en-US" dirty="0"/>
              <a:t>Answer: Maybe in O3 </a:t>
            </a:r>
          </a:p>
          <a:p>
            <a:endParaRPr lang="en-US" dirty="0"/>
          </a:p>
          <a:p>
            <a:r>
              <a:rPr lang="en-US" dirty="0"/>
              <a:t>Left: 2018 sex ratio with original data</a:t>
            </a:r>
          </a:p>
          <a:p>
            <a:endParaRPr lang="en-US" dirty="0"/>
          </a:p>
          <a:p>
            <a:r>
              <a:rPr lang="en-US" dirty="0"/>
              <a:t>Right: 2019 sex ratio with imputed data. 2019 herbicide efficacy was very high.</a:t>
            </a:r>
          </a:p>
        </p:txBody>
      </p:sp>
      <p:sp>
        <p:nvSpPr>
          <p:cNvPr id="4" name="Slide Number Placeholder 3"/>
          <p:cNvSpPr>
            <a:spLocks noGrp="1"/>
          </p:cNvSpPr>
          <p:nvPr>
            <p:ph type="sldNum" sz="quarter" idx="5"/>
          </p:nvPr>
        </p:nvSpPr>
        <p:spPr/>
        <p:txBody>
          <a:bodyPr/>
          <a:lstStyle/>
          <a:p>
            <a:fld id="{5BD97697-FD2B-1E4C-A98F-FF895FE7DC7A}" type="slidenum">
              <a:rPr lang="en-US" smtClean="0"/>
              <a:t>13</a:t>
            </a:fld>
            <a:endParaRPr lang="en-US"/>
          </a:p>
        </p:txBody>
      </p:sp>
    </p:spTree>
    <p:extLst>
      <p:ext uri="{BB962C8B-B14F-4D97-AF65-F5344CB8AC3E}">
        <p14:creationId xmlns:p14="http://schemas.microsoft.com/office/powerpoint/2010/main" val="100365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ongoing project that use structured population parameters: 2 soil depths and 6 plant cohorts. </a:t>
            </a:r>
          </a:p>
          <a:p>
            <a:endParaRPr lang="en-US" dirty="0"/>
          </a:p>
          <a:p>
            <a:r>
              <a:rPr lang="en-US" dirty="0"/>
              <a:t>Current observation: population growth is the most sensitive to the seedbank density and the success rate of cohort </a:t>
            </a:r>
            <a:r>
              <a:rPr lang="en-US"/>
              <a:t>1 establishment. </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14</a:t>
            </a:fld>
            <a:endParaRPr lang="en-US"/>
          </a:p>
        </p:txBody>
      </p:sp>
    </p:spTree>
    <p:extLst>
      <p:ext uri="{BB962C8B-B14F-4D97-AF65-F5344CB8AC3E}">
        <p14:creationId xmlns:p14="http://schemas.microsoft.com/office/powerpoint/2010/main" val="35013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Advatageous</a:t>
            </a:r>
            <a:r>
              <a:rPr lang="en-US" dirty="0"/>
              <a:t> char: high RGR, opportunistic emergence, high fecundity, quick resistance development </a:t>
            </a:r>
          </a:p>
        </p:txBody>
      </p:sp>
      <p:sp>
        <p:nvSpPr>
          <p:cNvPr id="4" name="Slide Number Placeholder 3"/>
          <p:cNvSpPr>
            <a:spLocks noGrp="1"/>
          </p:cNvSpPr>
          <p:nvPr>
            <p:ph type="sldNum" sz="quarter" idx="5"/>
          </p:nvPr>
        </p:nvSpPr>
        <p:spPr/>
        <p:txBody>
          <a:bodyPr/>
          <a:lstStyle/>
          <a:p>
            <a:fld id="{5BD97697-FD2B-1E4C-A98F-FF895FE7DC7A}" type="slidenum">
              <a:rPr lang="en-US" smtClean="0"/>
              <a:t>15</a:t>
            </a:fld>
            <a:endParaRPr lang="en-US"/>
          </a:p>
        </p:txBody>
      </p:sp>
    </p:spTree>
    <p:extLst>
      <p:ext uri="{BB962C8B-B14F-4D97-AF65-F5344CB8AC3E}">
        <p14:creationId xmlns:p14="http://schemas.microsoft.com/office/powerpoint/2010/main" val="219313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16</a:t>
            </a:fld>
            <a:endParaRPr lang="en-US"/>
          </a:p>
        </p:txBody>
      </p:sp>
    </p:spTree>
    <p:extLst>
      <p:ext uri="{BB962C8B-B14F-4D97-AF65-F5344CB8AC3E}">
        <p14:creationId xmlns:p14="http://schemas.microsoft.com/office/powerpoint/2010/main" val="200816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red line marks the seedbank size at 20 cm deep when lambda = 1.</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18</a:t>
            </a:fld>
            <a:endParaRPr lang="en-US"/>
          </a:p>
        </p:txBody>
      </p:sp>
    </p:spTree>
    <p:extLst>
      <p:ext uri="{BB962C8B-B14F-4D97-AF65-F5344CB8AC3E}">
        <p14:creationId xmlns:p14="http://schemas.microsoft.com/office/powerpoint/2010/main" val="6409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more opportunities to decrease lambda in alfalfa and soybean.</a:t>
            </a:r>
          </a:p>
          <a:p>
            <a:r>
              <a:rPr lang="en-US" dirty="0"/>
              <a:t>Notice that the soybean weed control efficacy was very high, but no herbicide was applied in oat and alfalfa. </a:t>
            </a:r>
          </a:p>
          <a:p>
            <a:r>
              <a:rPr lang="en-US" dirty="0"/>
              <a:t>Oat could be as efficacious against waterhemp because oat is a cool-season crop. Sown early, advantage against warm </a:t>
            </a:r>
            <a:r>
              <a:rPr lang="en-US" dirty="0" err="1"/>
              <a:t>ssaon</a:t>
            </a:r>
            <a:r>
              <a:rPr lang="en-US" dirty="0"/>
              <a:t> crop</a:t>
            </a:r>
          </a:p>
        </p:txBody>
      </p:sp>
      <p:sp>
        <p:nvSpPr>
          <p:cNvPr id="4" name="Slide Number Placeholder 3"/>
          <p:cNvSpPr>
            <a:spLocks noGrp="1"/>
          </p:cNvSpPr>
          <p:nvPr>
            <p:ph type="sldNum" sz="quarter" idx="5"/>
          </p:nvPr>
        </p:nvSpPr>
        <p:spPr/>
        <p:txBody>
          <a:bodyPr/>
          <a:lstStyle/>
          <a:p>
            <a:fld id="{5BD97697-FD2B-1E4C-A98F-FF895FE7DC7A}" type="slidenum">
              <a:rPr lang="en-US" smtClean="0"/>
              <a:t>19</a:t>
            </a:fld>
            <a:endParaRPr lang="en-US"/>
          </a:p>
        </p:txBody>
      </p:sp>
    </p:spTree>
    <p:extLst>
      <p:ext uri="{BB962C8B-B14F-4D97-AF65-F5344CB8AC3E}">
        <p14:creationId xmlns:p14="http://schemas.microsoft.com/office/powerpoint/2010/main" val="235774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20</a:t>
            </a:fld>
            <a:endParaRPr lang="en-US"/>
          </a:p>
        </p:txBody>
      </p:sp>
    </p:spTree>
    <p:extLst>
      <p:ext uri="{BB962C8B-B14F-4D97-AF65-F5344CB8AC3E}">
        <p14:creationId xmlns:p14="http://schemas.microsoft.com/office/powerpoint/2010/main" val="49683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control efficacy in both corn and soybean</a:t>
            </a:r>
          </a:p>
          <a:p>
            <a:r>
              <a:rPr lang="en-US" dirty="0"/>
              <a:t>Common problem: oat did not establish well </a:t>
            </a:r>
            <a:r>
              <a:rPr lang="en-US" dirty="0">
                <a:sym typeface="Wingdings" pitchFamily="2" charset="2"/>
              </a:rPr>
              <a:t> gaps between rows AND hail-damage soon before harvest</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21</a:t>
            </a:fld>
            <a:endParaRPr lang="en-US"/>
          </a:p>
        </p:txBody>
      </p:sp>
    </p:spTree>
    <p:extLst>
      <p:ext uri="{BB962C8B-B14F-4D97-AF65-F5344CB8AC3E}">
        <p14:creationId xmlns:p14="http://schemas.microsoft.com/office/powerpoint/2010/main" val="3779057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 first 3 cohorts because they are more likely exposed to control measures: herbicide and interrow cultivation </a:t>
            </a:r>
          </a:p>
          <a:p>
            <a:r>
              <a:rPr lang="en-US" sz="1200" i="1" dirty="0"/>
              <a:t>Given the </a:t>
            </a:r>
            <a:r>
              <a:rPr lang="en-US" sz="1200" b="1" i="1" dirty="0">
                <a:solidFill>
                  <a:schemeClr val="accent6">
                    <a:lumMod val="50000"/>
                  </a:schemeClr>
                </a:solidFill>
              </a:rPr>
              <a:t>mature plant density</a:t>
            </a:r>
            <a:r>
              <a:rPr lang="en-US" sz="1200" i="1" dirty="0"/>
              <a:t> (plants m</a:t>
            </a:r>
            <a:r>
              <a:rPr lang="en-US" sz="1200" i="1" baseline="30000" dirty="0"/>
              <a:t>-2</a:t>
            </a:r>
            <a:r>
              <a:rPr lang="en-US" sz="1200" i="1" dirty="0"/>
              <a:t>) in the population trajectories,</a:t>
            </a:r>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22</a:t>
            </a:fld>
            <a:endParaRPr lang="en-US"/>
          </a:p>
        </p:txBody>
      </p:sp>
    </p:spTree>
    <p:extLst>
      <p:ext uri="{BB962C8B-B14F-4D97-AF65-F5344CB8AC3E}">
        <p14:creationId xmlns:p14="http://schemas.microsoft.com/office/powerpoint/2010/main" val="361674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RCBD with 4 replications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4</a:t>
            </a:fld>
            <a:endParaRPr lang="en-US"/>
          </a:p>
        </p:txBody>
      </p:sp>
    </p:spTree>
    <p:extLst>
      <p:ext uri="{BB962C8B-B14F-4D97-AF65-F5344CB8AC3E}">
        <p14:creationId xmlns:p14="http://schemas.microsoft.com/office/powerpoint/2010/main" val="4169238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Emergence success rates: PRE &lt; cool-season crop &lt; POST</a:t>
            </a:r>
          </a:p>
        </p:txBody>
      </p:sp>
      <p:sp>
        <p:nvSpPr>
          <p:cNvPr id="4" name="Slide Number Placeholder 3"/>
          <p:cNvSpPr>
            <a:spLocks noGrp="1"/>
          </p:cNvSpPr>
          <p:nvPr>
            <p:ph type="sldNum" sz="quarter" idx="5"/>
          </p:nvPr>
        </p:nvSpPr>
        <p:spPr/>
        <p:txBody>
          <a:bodyPr/>
          <a:lstStyle/>
          <a:p>
            <a:fld id="{5BD97697-FD2B-1E4C-A98F-FF895FE7DC7A}" type="slidenum">
              <a:rPr lang="en-US" smtClean="0"/>
              <a:t>23</a:t>
            </a:fld>
            <a:endParaRPr lang="en-US"/>
          </a:p>
        </p:txBody>
      </p:sp>
    </p:spTree>
    <p:extLst>
      <p:ext uri="{BB962C8B-B14F-4D97-AF65-F5344CB8AC3E}">
        <p14:creationId xmlns:p14="http://schemas.microsoft.com/office/powerpoint/2010/main" val="194227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24</a:t>
            </a:fld>
            <a:endParaRPr lang="en-US"/>
          </a:p>
        </p:txBody>
      </p:sp>
    </p:spTree>
    <p:extLst>
      <p:ext uri="{BB962C8B-B14F-4D97-AF65-F5344CB8AC3E}">
        <p14:creationId xmlns:p14="http://schemas.microsoft.com/office/powerpoint/2010/main" val="58402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25</a:t>
            </a:fld>
            <a:endParaRPr lang="en-US"/>
          </a:p>
        </p:txBody>
      </p:sp>
    </p:spTree>
    <p:extLst>
      <p:ext uri="{BB962C8B-B14F-4D97-AF65-F5344CB8AC3E}">
        <p14:creationId xmlns:p14="http://schemas.microsoft.com/office/powerpoint/2010/main" val="280109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Given the mature </a:t>
            </a:r>
            <a:r>
              <a:rPr lang="en-US" sz="1200" b="1" i="1" dirty="0">
                <a:solidFill>
                  <a:schemeClr val="accent6">
                    <a:lumMod val="75000"/>
                  </a:schemeClr>
                </a:solidFill>
              </a:rPr>
              <a:t>plants’ reproductive potential </a:t>
            </a:r>
            <a:r>
              <a:rPr lang="en-US" sz="1200" i="1" dirty="0"/>
              <a:t>in the population trajectories, w</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26</a:t>
            </a:fld>
            <a:endParaRPr lang="en-US"/>
          </a:p>
        </p:txBody>
      </p:sp>
    </p:spTree>
    <p:extLst>
      <p:ext uri="{BB962C8B-B14F-4D97-AF65-F5344CB8AC3E}">
        <p14:creationId xmlns:p14="http://schemas.microsoft.com/office/powerpoint/2010/main" val="2229115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27</a:t>
            </a:fld>
            <a:endParaRPr lang="en-US"/>
          </a:p>
        </p:txBody>
      </p:sp>
    </p:spTree>
    <p:extLst>
      <p:ext uri="{BB962C8B-B14F-4D97-AF65-F5344CB8AC3E}">
        <p14:creationId xmlns:p14="http://schemas.microsoft.com/office/powerpoint/2010/main" val="1169066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O3: 99.99% efficacy required; </a:t>
            </a:r>
          </a:p>
          <a:p>
            <a:r>
              <a:rPr lang="en-US" dirty="0"/>
              <a:t>If higher control was achieved in corn and soybean, the current control efficacy levels in O4 and A4 are acceptable </a:t>
            </a:r>
          </a:p>
        </p:txBody>
      </p:sp>
      <p:sp>
        <p:nvSpPr>
          <p:cNvPr id="4" name="Slide Number Placeholder 3"/>
          <p:cNvSpPr>
            <a:spLocks noGrp="1"/>
          </p:cNvSpPr>
          <p:nvPr>
            <p:ph type="sldNum" sz="quarter" idx="5"/>
          </p:nvPr>
        </p:nvSpPr>
        <p:spPr/>
        <p:txBody>
          <a:bodyPr/>
          <a:lstStyle/>
          <a:p>
            <a:fld id="{5BD97697-FD2B-1E4C-A98F-FF895FE7DC7A}" type="slidenum">
              <a:rPr lang="en-US" smtClean="0"/>
              <a:t>28</a:t>
            </a:fld>
            <a:endParaRPr lang="en-US"/>
          </a:p>
        </p:txBody>
      </p:sp>
    </p:spTree>
    <p:extLst>
      <p:ext uri="{BB962C8B-B14F-4D97-AF65-F5344CB8AC3E}">
        <p14:creationId xmlns:p14="http://schemas.microsoft.com/office/powerpoint/2010/main" val="71497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Raw projection: lower reproductive potential in low herbicide </a:t>
            </a:r>
            <a:r>
              <a:rPr lang="en-US" dirty="0" err="1"/>
              <a:t>wm</a:t>
            </a:r>
            <a:r>
              <a:rPr lang="en-US" dirty="0"/>
              <a:t> but higher pl density</a:t>
            </a:r>
          </a:p>
          <a:p>
            <a:r>
              <a:rPr lang="en-US" dirty="0"/>
              <a:t>No additional control efficacy was required in O and A</a:t>
            </a:r>
          </a:p>
        </p:txBody>
      </p:sp>
      <p:sp>
        <p:nvSpPr>
          <p:cNvPr id="4" name="Slide Number Placeholder 3"/>
          <p:cNvSpPr>
            <a:spLocks noGrp="1"/>
          </p:cNvSpPr>
          <p:nvPr>
            <p:ph type="sldNum" sz="quarter" idx="5"/>
          </p:nvPr>
        </p:nvSpPr>
        <p:spPr/>
        <p:txBody>
          <a:bodyPr/>
          <a:lstStyle/>
          <a:p>
            <a:fld id="{5BD97697-FD2B-1E4C-A98F-FF895FE7DC7A}" type="slidenum">
              <a:rPr lang="en-US" smtClean="0"/>
              <a:t>29</a:t>
            </a:fld>
            <a:endParaRPr lang="en-US"/>
          </a:p>
        </p:txBody>
      </p:sp>
    </p:spTree>
    <p:extLst>
      <p:ext uri="{BB962C8B-B14F-4D97-AF65-F5344CB8AC3E}">
        <p14:creationId xmlns:p14="http://schemas.microsoft.com/office/powerpoint/2010/main" val="23527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herbicide was applied in oat/red clover and alfalfa</a:t>
            </a:r>
          </a:p>
          <a:p>
            <a:r>
              <a:rPr lang="en-US" dirty="0"/>
              <a:t>Corn and soybean received 2 herbicide regimes up to 2016</a:t>
            </a:r>
          </a:p>
          <a:p>
            <a:r>
              <a:rPr lang="en-US" dirty="0"/>
              <a:t>From 2017, corn continued to receive 2 herbicide regimes, soybean 1</a:t>
            </a:r>
          </a:p>
          <a:p>
            <a:r>
              <a:rPr lang="en-US" dirty="0"/>
              <a:t>Arrows represent tillage timing and methods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5</a:t>
            </a:fld>
            <a:endParaRPr lang="en-US"/>
          </a:p>
        </p:txBody>
      </p:sp>
    </p:spTree>
    <p:extLst>
      <p:ext uri="{BB962C8B-B14F-4D97-AF65-F5344CB8AC3E}">
        <p14:creationId xmlns:p14="http://schemas.microsoft.com/office/powerpoint/2010/main" val="328761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yields were used to evaluate the effectiveness of contrasting weed management programs: no difference in yields suggests no difference in effectiveness </a:t>
            </a:r>
          </a:p>
        </p:txBody>
      </p:sp>
      <p:sp>
        <p:nvSpPr>
          <p:cNvPr id="4" name="Slide Number Placeholder 3"/>
          <p:cNvSpPr>
            <a:spLocks noGrp="1"/>
          </p:cNvSpPr>
          <p:nvPr>
            <p:ph type="sldNum" sz="quarter" idx="5"/>
          </p:nvPr>
        </p:nvSpPr>
        <p:spPr/>
        <p:txBody>
          <a:bodyPr/>
          <a:lstStyle/>
          <a:p>
            <a:fld id="{5BD97697-FD2B-1E4C-A98F-FF895FE7DC7A}" type="slidenum">
              <a:rPr lang="en-US" smtClean="0"/>
              <a:t>6</a:t>
            </a:fld>
            <a:endParaRPr lang="en-US"/>
          </a:p>
        </p:txBody>
      </p:sp>
    </p:spTree>
    <p:extLst>
      <p:ext uri="{BB962C8B-B14F-4D97-AF65-F5344CB8AC3E}">
        <p14:creationId xmlns:p14="http://schemas.microsoft.com/office/powerpoint/2010/main" val="348451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a:t>
            </a:r>
            <a:r>
              <a:rPr lang="en-US" dirty="0"/>
              <a:t>How did rotation system and corn weed management affect crop yields?</a:t>
            </a:r>
          </a:p>
          <a:p>
            <a:r>
              <a:rPr lang="en-US" dirty="0"/>
              <a:t>No yield difference, C4, A4 higher than county and state avg</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7</a:t>
            </a:fld>
            <a:endParaRPr lang="en-US"/>
          </a:p>
        </p:txBody>
      </p:sp>
    </p:spTree>
    <p:extLst>
      <p:ext uri="{BB962C8B-B14F-4D97-AF65-F5344CB8AC3E}">
        <p14:creationId xmlns:p14="http://schemas.microsoft.com/office/powerpoint/2010/main" val="154405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How did rotation system, crop species, and corn weed management affect community ecological indices?</a:t>
            </a:r>
          </a:p>
        </p:txBody>
      </p:sp>
      <p:sp>
        <p:nvSpPr>
          <p:cNvPr id="4" name="Slide Number Placeholder 3"/>
          <p:cNvSpPr>
            <a:spLocks noGrp="1"/>
          </p:cNvSpPr>
          <p:nvPr>
            <p:ph type="sldNum" sz="quarter" idx="5"/>
          </p:nvPr>
        </p:nvSpPr>
        <p:spPr/>
        <p:txBody>
          <a:bodyPr/>
          <a:lstStyle/>
          <a:p>
            <a:fld id="{5BD97697-FD2B-1E4C-A98F-FF895FE7DC7A}" type="slidenum">
              <a:rPr lang="en-US" smtClean="0"/>
              <a:t>8</a:t>
            </a:fld>
            <a:endParaRPr lang="en-US"/>
          </a:p>
        </p:txBody>
      </p:sp>
    </p:spTree>
    <p:extLst>
      <p:ext uri="{BB962C8B-B14F-4D97-AF65-F5344CB8AC3E}">
        <p14:creationId xmlns:p14="http://schemas.microsoft.com/office/powerpoint/2010/main" val="165086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 </a:t>
            </a:r>
            <a:r>
              <a:rPr lang="en-US" dirty="0"/>
              <a:t>How did rotation, crop species, and corn weed management affect weed community density and growth?</a:t>
            </a:r>
          </a:p>
          <a:p>
            <a:r>
              <a:rPr lang="en-US" dirty="0"/>
              <a:t>Further: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did rotation, crop species, and corn weed management affect individual weed species abundance?</a:t>
            </a:r>
          </a:p>
          <a:p>
            <a:r>
              <a:rPr lang="en-US" dirty="0"/>
              <a:t>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9</a:t>
            </a:fld>
            <a:endParaRPr lang="en-US"/>
          </a:p>
        </p:txBody>
      </p:sp>
    </p:spTree>
    <p:extLst>
      <p:ext uri="{BB962C8B-B14F-4D97-AF65-F5344CB8AC3E}">
        <p14:creationId xmlns:p14="http://schemas.microsoft.com/office/powerpoint/2010/main" val="249999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when the weed grew in association with five crop species (corn, soybean, oat, red clover, and alfalfa) arranged in three rain-fed cropping systems</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10</a:t>
            </a:fld>
            <a:endParaRPr lang="en-US"/>
          </a:p>
        </p:txBody>
      </p:sp>
    </p:spTree>
    <p:extLst>
      <p:ext uri="{BB962C8B-B14F-4D97-AF65-F5344CB8AC3E}">
        <p14:creationId xmlns:p14="http://schemas.microsoft.com/office/powerpoint/2010/main" val="130224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soybean and oat: waterhemp density in soybean was lower but the plant mass was bigger</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11</a:t>
            </a:fld>
            <a:endParaRPr lang="en-US"/>
          </a:p>
        </p:txBody>
      </p:sp>
    </p:spTree>
    <p:extLst>
      <p:ext uri="{BB962C8B-B14F-4D97-AF65-F5344CB8AC3E}">
        <p14:creationId xmlns:p14="http://schemas.microsoft.com/office/powerpoint/2010/main" val="266831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53197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364905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409337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7128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BA6BB-965A-2E45-97ED-2A02E6152283}" type="datetimeFigureOut">
              <a:rPr lang="en-US" smtClean="0"/>
              <a:t>8/2/22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08123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8BA6BB-965A-2E45-97ED-2A02E6152283}" type="datetimeFigureOut">
              <a:rPr lang="en-US" smtClean="0"/>
              <a:t>8/2/22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66054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8BA6BB-965A-2E45-97ED-2A02E6152283}" type="datetimeFigureOut">
              <a:rPr lang="en-US" smtClean="0"/>
              <a:t>8/2/22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634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8BA6BB-965A-2E45-97ED-2A02E6152283}" type="datetimeFigureOut">
              <a:rPr lang="en-US" smtClean="0"/>
              <a:t>8/2/22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60698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BA6BB-965A-2E45-97ED-2A02E6152283}" type="datetimeFigureOut">
              <a:rPr lang="en-US" smtClean="0"/>
              <a:t>8/2/22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88904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8/2/22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4570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8/2/22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5694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BA6BB-965A-2E45-97ED-2A02E6152283}" type="datetimeFigureOut">
              <a:rPr lang="en-US" smtClean="0"/>
              <a:t>8/2/22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B622E-A6DD-8644-8E7C-1D572752C837}" type="slidenum">
              <a:rPr lang="en-US" smtClean="0"/>
              <a:t>‹#›</a:t>
            </a:fld>
            <a:endParaRPr lang="en-US"/>
          </a:p>
        </p:txBody>
      </p:sp>
    </p:spTree>
    <p:extLst>
      <p:ext uri="{BB962C8B-B14F-4D97-AF65-F5344CB8AC3E}">
        <p14:creationId xmlns:p14="http://schemas.microsoft.com/office/powerpoint/2010/main" val="1051206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agro.2022.81135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hyperlink" Target="https://crops.extension.iastate.edu/encyclopedia/waterhem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89/fagro.2022.84854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63B051-97B8-4FDF-B5BE-00594315DFD3}"/>
              </a:ext>
            </a:extLst>
          </p:cNvPr>
          <p:cNvSpPr txBox="1">
            <a:spLocks/>
          </p:cNvSpPr>
          <p:nvPr/>
        </p:nvSpPr>
        <p:spPr>
          <a:xfrm>
            <a:off x="396119" y="1956683"/>
            <a:ext cx="12068175" cy="185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Weed community composition and waterhemp population dynamics in simple and more diverse cropping systems suitable for the Midwestern USA</a:t>
            </a:r>
          </a:p>
        </p:txBody>
      </p:sp>
      <p:sp>
        <p:nvSpPr>
          <p:cNvPr id="6" name="Subtitle 2">
            <a:extLst>
              <a:ext uri="{FF2B5EF4-FFF2-40B4-BE49-F238E27FC236}">
                <a16:creationId xmlns:a16="http://schemas.microsoft.com/office/drawing/2014/main" id="{7966C19C-82BD-4881-9047-DDD529B40C82}"/>
              </a:ext>
            </a:extLst>
          </p:cNvPr>
          <p:cNvSpPr txBox="1">
            <a:spLocks/>
          </p:cNvSpPr>
          <p:nvPr/>
        </p:nvSpPr>
        <p:spPr>
          <a:xfrm>
            <a:off x="4390974" y="4600114"/>
            <a:ext cx="2596710" cy="1098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Huong Nguyen</a:t>
            </a:r>
          </a:p>
          <a:p>
            <a:pPr marL="0" indent="0">
              <a:buNone/>
            </a:pPr>
            <a:r>
              <a:rPr lang="en-US" dirty="0"/>
              <a:t>August 3</a:t>
            </a:r>
            <a:r>
              <a:rPr lang="en-US" baseline="30000" dirty="0"/>
              <a:t>rd</a:t>
            </a:r>
            <a:r>
              <a:rPr lang="en-US" dirty="0"/>
              <a:t>, 2022</a:t>
            </a:r>
          </a:p>
        </p:txBody>
      </p:sp>
    </p:spTree>
    <p:extLst>
      <p:ext uri="{BB962C8B-B14F-4D97-AF65-F5344CB8AC3E}">
        <p14:creationId xmlns:p14="http://schemas.microsoft.com/office/powerpoint/2010/main" val="31522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F47E-C981-44FC-B83C-511B808509B4}"/>
              </a:ext>
            </a:extLst>
          </p:cNvPr>
          <p:cNvSpPr>
            <a:spLocks noGrp="1"/>
          </p:cNvSpPr>
          <p:nvPr>
            <p:ph type="title"/>
          </p:nvPr>
        </p:nvSpPr>
        <p:spPr>
          <a:xfrm>
            <a:off x="838200" y="1236663"/>
            <a:ext cx="10515600" cy="1325563"/>
          </a:xfrm>
        </p:spPr>
        <p:txBody>
          <a:bodyPr>
            <a:noAutofit/>
          </a:bodyPr>
          <a:lstStyle/>
          <a:p>
            <a:r>
              <a:rPr lang="en-US" sz="4800" dirty="0"/>
              <a:t>Impact of cropping system diversification on vegetative and reproductive characteristics of waterhemp</a:t>
            </a:r>
          </a:p>
        </p:txBody>
      </p:sp>
      <p:sp>
        <p:nvSpPr>
          <p:cNvPr id="3" name="Content Placeholder 2">
            <a:extLst>
              <a:ext uri="{FF2B5EF4-FFF2-40B4-BE49-F238E27FC236}">
                <a16:creationId xmlns:a16="http://schemas.microsoft.com/office/drawing/2014/main" id="{D30BE9CF-874E-4815-9245-BD074095BF92}"/>
              </a:ext>
            </a:extLst>
          </p:cNvPr>
          <p:cNvSpPr>
            <a:spLocks noGrp="1"/>
          </p:cNvSpPr>
          <p:nvPr>
            <p:ph idx="1"/>
          </p:nvPr>
        </p:nvSpPr>
        <p:spPr>
          <a:xfrm>
            <a:off x="838200" y="2992438"/>
            <a:ext cx="10515600" cy="2444233"/>
          </a:xfrm>
        </p:spPr>
        <p:txBody>
          <a:bodyPr>
            <a:normAutofit/>
          </a:bodyPr>
          <a:lstStyle/>
          <a:p>
            <a:r>
              <a:rPr lang="en-US" sz="4000" dirty="0"/>
              <a:t>The population aboveground mass, density, and sex ratio</a:t>
            </a:r>
          </a:p>
          <a:p>
            <a:r>
              <a:rPr lang="en-US" sz="4000" dirty="0"/>
              <a:t>The relationship between </a:t>
            </a:r>
            <a:r>
              <a:rPr lang="en-US" sz="4000" dirty="0" err="1"/>
              <a:t>waterhemp's</a:t>
            </a:r>
            <a:r>
              <a:rPr lang="en-US" sz="4000" dirty="0"/>
              <a:t> female size and fecundity</a:t>
            </a:r>
          </a:p>
          <a:p>
            <a:endParaRPr lang="en-US" sz="4000" dirty="0"/>
          </a:p>
        </p:txBody>
      </p:sp>
      <p:sp>
        <p:nvSpPr>
          <p:cNvPr id="4" name="TextBox 3">
            <a:extLst>
              <a:ext uri="{FF2B5EF4-FFF2-40B4-BE49-F238E27FC236}">
                <a16:creationId xmlns:a16="http://schemas.microsoft.com/office/drawing/2014/main" id="{03D48C18-1504-45DC-F48D-3C80CF21242B}"/>
              </a:ext>
            </a:extLst>
          </p:cNvPr>
          <p:cNvSpPr txBox="1"/>
          <p:nvPr/>
        </p:nvSpPr>
        <p:spPr>
          <a:xfrm>
            <a:off x="969627" y="5436671"/>
            <a:ext cx="10927976" cy="369332"/>
          </a:xfrm>
          <a:prstGeom prst="rect">
            <a:avLst/>
          </a:prstGeom>
          <a:noFill/>
        </p:spPr>
        <p:txBody>
          <a:bodyPr wrap="square" rtlCol="0">
            <a:spAutoFit/>
          </a:bodyPr>
          <a:lstStyle/>
          <a:p>
            <a:r>
              <a:rPr lang="en-US" dirty="0"/>
              <a:t>@</a:t>
            </a:r>
            <a:r>
              <a:rPr lang="en-US" dirty="0" err="1"/>
              <a:t>FrontAgro</a:t>
            </a:r>
            <a:r>
              <a:rPr lang="en-US" dirty="0"/>
              <a:t>  </a:t>
            </a:r>
            <a:r>
              <a:rPr lang="en-US" dirty="0">
                <a:hlinkClick r:id="rId3"/>
              </a:rPr>
              <a:t>https://doi.org/10.3389/fagro.2022.811359</a:t>
            </a:r>
            <a:r>
              <a:rPr lang="en-US" dirty="0"/>
              <a:t> </a:t>
            </a:r>
          </a:p>
        </p:txBody>
      </p:sp>
    </p:spTree>
    <p:extLst>
      <p:ext uri="{BB962C8B-B14F-4D97-AF65-F5344CB8AC3E}">
        <p14:creationId xmlns:p14="http://schemas.microsoft.com/office/powerpoint/2010/main" val="6121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C9706D24-880B-B942-B79A-2941743CDF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3818" y="42864"/>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D8729-A600-431A-8F55-51018F465D5B}"/>
              </a:ext>
            </a:extLst>
          </p:cNvPr>
          <p:cNvSpPr txBox="1"/>
          <p:nvPr/>
        </p:nvSpPr>
        <p:spPr>
          <a:xfrm>
            <a:off x="5903259" y="295835"/>
            <a:ext cx="1143000" cy="369332"/>
          </a:xfrm>
          <a:prstGeom prst="rect">
            <a:avLst/>
          </a:prstGeom>
          <a:noFill/>
        </p:spPr>
        <p:txBody>
          <a:bodyPr wrap="square" rtlCol="0">
            <a:spAutoFit/>
          </a:bodyPr>
          <a:lstStyle/>
          <a:p>
            <a:r>
              <a:rPr lang="en-US" dirty="0"/>
              <a:t>2018</a:t>
            </a:r>
          </a:p>
        </p:txBody>
      </p:sp>
      <p:sp>
        <p:nvSpPr>
          <p:cNvPr id="7" name="TextBox 6">
            <a:extLst>
              <a:ext uri="{FF2B5EF4-FFF2-40B4-BE49-F238E27FC236}">
                <a16:creationId xmlns:a16="http://schemas.microsoft.com/office/drawing/2014/main" id="{3B3482DA-E24C-4731-8AC6-EA308384D6CE}"/>
              </a:ext>
            </a:extLst>
          </p:cNvPr>
          <p:cNvSpPr txBox="1"/>
          <p:nvPr/>
        </p:nvSpPr>
        <p:spPr>
          <a:xfrm>
            <a:off x="5903259" y="4011705"/>
            <a:ext cx="1143000" cy="369332"/>
          </a:xfrm>
          <a:prstGeom prst="rect">
            <a:avLst/>
          </a:prstGeom>
          <a:noFill/>
        </p:spPr>
        <p:txBody>
          <a:bodyPr wrap="square" rtlCol="0">
            <a:spAutoFit/>
          </a:bodyPr>
          <a:lstStyle/>
          <a:p>
            <a:r>
              <a:rPr lang="en-US" dirty="0"/>
              <a:t>2018</a:t>
            </a:r>
          </a:p>
        </p:txBody>
      </p:sp>
      <p:sp>
        <p:nvSpPr>
          <p:cNvPr id="8" name="TextBox 7">
            <a:extLst>
              <a:ext uri="{FF2B5EF4-FFF2-40B4-BE49-F238E27FC236}">
                <a16:creationId xmlns:a16="http://schemas.microsoft.com/office/drawing/2014/main" id="{1FEB079D-7239-4189-A055-7099A2576CFE}"/>
              </a:ext>
            </a:extLst>
          </p:cNvPr>
          <p:cNvSpPr txBox="1"/>
          <p:nvPr/>
        </p:nvSpPr>
        <p:spPr>
          <a:xfrm>
            <a:off x="9256059" y="295835"/>
            <a:ext cx="1143000" cy="369332"/>
          </a:xfrm>
          <a:prstGeom prst="rect">
            <a:avLst/>
          </a:prstGeom>
          <a:noFill/>
        </p:spPr>
        <p:txBody>
          <a:bodyPr wrap="square" rtlCol="0">
            <a:spAutoFit/>
          </a:bodyPr>
          <a:lstStyle/>
          <a:p>
            <a:r>
              <a:rPr lang="en-US" dirty="0"/>
              <a:t>2019</a:t>
            </a:r>
          </a:p>
        </p:txBody>
      </p:sp>
      <p:sp>
        <p:nvSpPr>
          <p:cNvPr id="9" name="TextBox 8">
            <a:extLst>
              <a:ext uri="{FF2B5EF4-FFF2-40B4-BE49-F238E27FC236}">
                <a16:creationId xmlns:a16="http://schemas.microsoft.com/office/drawing/2014/main" id="{8D769779-5679-4464-B582-22C867020FCA}"/>
              </a:ext>
            </a:extLst>
          </p:cNvPr>
          <p:cNvSpPr txBox="1"/>
          <p:nvPr/>
        </p:nvSpPr>
        <p:spPr>
          <a:xfrm>
            <a:off x="9256059" y="4011705"/>
            <a:ext cx="1143000" cy="369332"/>
          </a:xfrm>
          <a:prstGeom prst="rect">
            <a:avLst/>
          </a:prstGeom>
          <a:noFill/>
        </p:spPr>
        <p:txBody>
          <a:bodyPr wrap="square" rtlCol="0">
            <a:spAutoFit/>
          </a:bodyPr>
          <a:lstStyle/>
          <a:p>
            <a:r>
              <a:rPr lang="en-US" dirty="0"/>
              <a:t>2019</a:t>
            </a:r>
          </a:p>
        </p:txBody>
      </p:sp>
      <p:sp>
        <p:nvSpPr>
          <p:cNvPr id="3" name="TextBox 2">
            <a:extLst>
              <a:ext uri="{FF2B5EF4-FFF2-40B4-BE49-F238E27FC236}">
                <a16:creationId xmlns:a16="http://schemas.microsoft.com/office/drawing/2014/main" id="{0ACE193C-3652-9D12-4337-1AD01B2D1E1B}"/>
              </a:ext>
            </a:extLst>
          </p:cNvPr>
          <p:cNvSpPr txBox="1"/>
          <p:nvPr/>
        </p:nvSpPr>
        <p:spPr>
          <a:xfrm>
            <a:off x="478539" y="3992192"/>
            <a:ext cx="4469931" cy="2308324"/>
          </a:xfrm>
          <a:prstGeom prst="rect">
            <a:avLst/>
          </a:prstGeom>
          <a:noFill/>
        </p:spPr>
        <p:txBody>
          <a:bodyPr wrap="square" rtlCol="0">
            <a:spAutoFit/>
          </a:bodyPr>
          <a:lstStyle/>
          <a:p>
            <a:r>
              <a:rPr lang="en-US" sz="3600" dirty="0">
                <a:latin typeface="Big Caslon Medium" panose="02000603090000020003" pitchFamily="2" charset="-79"/>
                <a:cs typeface="Big Caslon Medium" panose="02000603090000020003" pitchFamily="2" charset="-79"/>
              </a:rPr>
              <a:t>Waterhemp plant density was the </a:t>
            </a:r>
          </a:p>
          <a:p>
            <a:r>
              <a:rPr lang="en-US" sz="3600" dirty="0">
                <a:latin typeface="Big Caslon Medium" panose="02000603090000020003" pitchFamily="2" charset="-79"/>
                <a:cs typeface="Big Caslon Medium" panose="02000603090000020003" pitchFamily="2" charset="-79"/>
              </a:rPr>
              <a:t>highest and most variable in oat</a:t>
            </a:r>
          </a:p>
        </p:txBody>
      </p:sp>
      <p:sp>
        <p:nvSpPr>
          <p:cNvPr id="5" name="Title 4">
            <a:extLst>
              <a:ext uri="{FF2B5EF4-FFF2-40B4-BE49-F238E27FC236}">
                <a16:creationId xmlns:a16="http://schemas.microsoft.com/office/drawing/2014/main" id="{2648FB82-83F6-654E-95D9-AF44F46ECDEB}"/>
              </a:ext>
            </a:extLst>
          </p:cNvPr>
          <p:cNvSpPr>
            <a:spLocks noGrp="1"/>
          </p:cNvSpPr>
          <p:nvPr>
            <p:ph type="title"/>
          </p:nvPr>
        </p:nvSpPr>
        <p:spPr>
          <a:xfrm>
            <a:off x="478539" y="0"/>
            <a:ext cx="4319820" cy="4171950"/>
          </a:xfrm>
        </p:spPr>
        <p:txBody>
          <a:bodyPr>
            <a:normAutofit fontScale="90000"/>
          </a:bodyPr>
          <a:lstStyle/>
          <a:p>
            <a:r>
              <a:rPr lang="en-US" sz="4000" dirty="0">
                <a:latin typeface="Big Caslon Medium" panose="02000603090000020003" pitchFamily="2" charset="-79"/>
                <a:cs typeface="Big Caslon Medium" panose="02000603090000020003" pitchFamily="2" charset="-79"/>
              </a:rPr>
              <a:t>Waterhemp</a:t>
            </a:r>
            <a:r>
              <a:rPr lang="en-US" sz="4000" i="1" dirty="0">
                <a:latin typeface="BIG CASLON MEDIUM" panose="02000603090000020003" pitchFamily="2" charset="-79"/>
                <a:cs typeface="BIG CASLON MEDIUM" panose="02000603090000020003" pitchFamily="2" charset="-79"/>
              </a:rPr>
              <a:t> </a:t>
            </a:r>
            <a:r>
              <a:rPr lang="en-US" sz="4000" dirty="0">
                <a:latin typeface="Big Caslon Medium" panose="02000603090000020003" pitchFamily="2" charset="-79"/>
                <a:cs typeface="Big Caslon Medium" panose="02000603090000020003" pitchFamily="2" charset="-79"/>
              </a:rPr>
              <a:t>reproductive potential were highest and most variable in 2018 corn and oat; and most variable in 2019 oat</a:t>
            </a:r>
          </a:p>
        </p:txBody>
      </p:sp>
    </p:spTree>
    <p:extLst>
      <p:ext uri="{BB962C8B-B14F-4D97-AF65-F5344CB8AC3E}">
        <p14:creationId xmlns:p14="http://schemas.microsoft.com/office/powerpoint/2010/main" val="265131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CB3A5C-A799-8A46-B030-AFA6FCCE41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2770" y="33589"/>
            <a:ext cx="5386692" cy="6733367"/>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9C1611F-0FD5-CA85-3B50-55E966378F5E}"/>
              </a:ext>
            </a:extLst>
          </p:cNvPr>
          <p:cNvSpPr>
            <a:spLocks noGrp="1"/>
          </p:cNvSpPr>
          <p:nvPr>
            <p:ph type="title"/>
          </p:nvPr>
        </p:nvSpPr>
        <p:spPr>
          <a:xfrm>
            <a:off x="6096000" y="1230000"/>
            <a:ext cx="5257800" cy="4454848"/>
          </a:xfrm>
        </p:spPr>
        <p:txBody>
          <a:bodyPr/>
          <a:lstStyle/>
          <a:p>
            <a:r>
              <a:rPr lang="en-US" dirty="0"/>
              <a:t>Estimation of plant fecundity from aboveground mass requires crop identity and corn weed management regime context</a:t>
            </a:r>
          </a:p>
        </p:txBody>
      </p:sp>
    </p:spTree>
    <p:extLst>
      <p:ext uri="{BB962C8B-B14F-4D97-AF65-F5344CB8AC3E}">
        <p14:creationId xmlns:p14="http://schemas.microsoft.com/office/powerpoint/2010/main" val="59528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59B-0B6F-1A44-BEC4-52A52C742328}"/>
              </a:ext>
            </a:extLst>
          </p:cNvPr>
          <p:cNvSpPr>
            <a:spLocks noGrp="1"/>
          </p:cNvSpPr>
          <p:nvPr>
            <p:ph type="title"/>
          </p:nvPr>
        </p:nvSpPr>
        <p:spPr>
          <a:xfrm>
            <a:off x="497922" y="71941"/>
            <a:ext cx="12169566" cy="694542"/>
          </a:xfrm>
        </p:spPr>
        <p:txBody>
          <a:bodyPr>
            <a:normAutofit/>
          </a:bodyPr>
          <a:lstStyle/>
          <a:p>
            <a:r>
              <a:rPr lang="en-US" sz="3200" dirty="0"/>
              <a:t>Female-biased populations might occur in oat, red clover, and alfalfa</a:t>
            </a:r>
          </a:p>
        </p:txBody>
      </p:sp>
      <p:pic>
        <p:nvPicPr>
          <p:cNvPr id="4" name="Picture 4">
            <a:extLst>
              <a:ext uri="{FF2B5EF4-FFF2-40B4-BE49-F238E27FC236}">
                <a16:creationId xmlns:a16="http://schemas.microsoft.com/office/drawing/2014/main" id="{5EFFA116-7299-B145-A583-9042872B4D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4085" y="696029"/>
            <a:ext cx="4781313" cy="5983551"/>
          </a:xfrm>
          <a:prstGeom prst="rect">
            <a:avLst/>
          </a:prstGeom>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88A6D3F-044A-FE40-A911-5CFD18E21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383" y="797406"/>
            <a:ext cx="4684059" cy="5859309"/>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285B0-897D-4749-A0E5-7608C3FE3E1B}"/>
              </a:ext>
            </a:extLst>
          </p:cNvPr>
          <p:cNvSpPr txBox="1"/>
          <p:nvPr/>
        </p:nvSpPr>
        <p:spPr>
          <a:xfrm>
            <a:off x="1636081" y="581817"/>
            <a:ext cx="1728787" cy="369332"/>
          </a:xfrm>
          <a:prstGeom prst="rect">
            <a:avLst/>
          </a:prstGeom>
          <a:noFill/>
        </p:spPr>
        <p:txBody>
          <a:bodyPr wrap="square" rtlCol="0">
            <a:spAutoFit/>
          </a:bodyPr>
          <a:lstStyle/>
          <a:p>
            <a:r>
              <a:rPr lang="en-US" dirty="0"/>
              <a:t>2018 sex ratio</a:t>
            </a:r>
          </a:p>
        </p:txBody>
      </p:sp>
    </p:spTree>
    <p:extLst>
      <p:ext uri="{BB962C8B-B14F-4D97-AF65-F5344CB8AC3E}">
        <p14:creationId xmlns:p14="http://schemas.microsoft.com/office/powerpoint/2010/main" val="42386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3B95-CD3F-CE4F-B182-2EB6BE88D192}"/>
              </a:ext>
            </a:extLst>
          </p:cNvPr>
          <p:cNvSpPr>
            <a:spLocks noGrp="1"/>
          </p:cNvSpPr>
          <p:nvPr>
            <p:ph type="title"/>
          </p:nvPr>
        </p:nvSpPr>
        <p:spPr/>
        <p:txBody>
          <a:bodyPr/>
          <a:lstStyle/>
          <a:p>
            <a:r>
              <a:rPr lang="en-US">
                <a:latin typeface="Big Caslon Medium" panose="02000603090000020003" pitchFamily="2" charset="-79"/>
                <a:cs typeface="Big Caslon Medium" panose="02000603090000020003" pitchFamily="2" charset="-79"/>
              </a:rPr>
              <a:t>Waterhemp population dynamics in simple versus diverse cropping systems</a:t>
            </a:r>
            <a:endParaRPr lang="en-US" dirty="0">
              <a:latin typeface="Big Caslon Medium" panose="02000603090000020003" pitchFamily="2" charset="-79"/>
              <a:cs typeface="Big Caslon Medium" panose="02000603090000020003" pitchFamily="2" charset="-79"/>
            </a:endParaRPr>
          </a:p>
        </p:txBody>
      </p:sp>
      <p:sp>
        <p:nvSpPr>
          <p:cNvPr id="3" name="Content Placeholder 2">
            <a:extLst>
              <a:ext uri="{FF2B5EF4-FFF2-40B4-BE49-F238E27FC236}">
                <a16:creationId xmlns:a16="http://schemas.microsoft.com/office/drawing/2014/main" id="{22497C49-6157-AF4A-984E-3827AC4AA253}"/>
              </a:ext>
            </a:extLst>
          </p:cNvPr>
          <p:cNvSpPr>
            <a:spLocks noGrp="1"/>
          </p:cNvSpPr>
          <p:nvPr>
            <p:ph idx="1"/>
          </p:nvPr>
        </p:nvSpPr>
        <p:spPr/>
        <p:txBody>
          <a:bodyPr>
            <a:normAutofit lnSpcReduction="10000"/>
          </a:bodyPr>
          <a:lstStyle/>
          <a:p>
            <a:r>
              <a:rPr lang="en-US" sz="3200"/>
              <a:t>Questions: </a:t>
            </a:r>
          </a:p>
          <a:p>
            <a:pPr lvl="1"/>
            <a:r>
              <a:rPr lang="en-US" sz="2800"/>
              <a:t>How do waterhemp populations grow in different cropping systems?</a:t>
            </a:r>
          </a:p>
          <a:p>
            <a:pPr lvl="1"/>
            <a:r>
              <a:rPr lang="en-US" sz="2800"/>
              <a:t>What are the seed production and mature plant density thresholds in different cropping systems?</a:t>
            </a:r>
          </a:p>
          <a:p>
            <a:r>
              <a:rPr lang="en-US" sz="3200"/>
              <a:t>Approach: a periodic matrix model followed by simulations</a:t>
            </a:r>
          </a:p>
          <a:p>
            <a:r>
              <a:rPr lang="en-US" sz="3200"/>
              <a:t>Empirical data: soil seedbank density, emergence density and timing, and reproductive potential</a:t>
            </a:r>
          </a:p>
          <a:p>
            <a:r>
              <a:rPr lang="en-US" sz="3200"/>
              <a:t>Literature data: tillage-induced vertical redistribution (Seed Chaser), seed mortality, and seedling mortality</a:t>
            </a:r>
            <a:endParaRPr lang="en-US" sz="3200" dirty="0"/>
          </a:p>
        </p:txBody>
      </p:sp>
    </p:spTree>
    <p:extLst>
      <p:ext uri="{BB962C8B-B14F-4D97-AF65-F5344CB8AC3E}">
        <p14:creationId xmlns:p14="http://schemas.microsoft.com/office/powerpoint/2010/main" val="287240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1DB5-EFE0-0740-8525-81899247442C}"/>
              </a:ext>
            </a:extLst>
          </p:cNvPr>
          <p:cNvSpPr>
            <a:spLocks noGrp="1"/>
          </p:cNvSpPr>
          <p:nvPr>
            <p:ph type="title"/>
          </p:nvPr>
        </p:nvSpPr>
        <p:spPr/>
        <p:txBody>
          <a:bodyPr/>
          <a:lstStyle/>
          <a:p>
            <a:r>
              <a:rPr lang="en-US" dirty="0">
                <a:latin typeface="Big Caslon Medium" panose="02000603090000020003" pitchFamily="2" charset="-79"/>
                <a:cs typeface="Big Caslon Medium" panose="02000603090000020003" pitchFamily="2" charset="-79"/>
              </a:rPr>
              <a:t>Waterhemp – an agronomically challenging weed species in row crops</a:t>
            </a:r>
          </a:p>
        </p:txBody>
      </p:sp>
      <p:pic>
        <p:nvPicPr>
          <p:cNvPr id="1028" name="Picture 4">
            <a:extLst>
              <a:ext uri="{FF2B5EF4-FFF2-40B4-BE49-F238E27FC236}">
                <a16:creationId xmlns:a16="http://schemas.microsoft.com/office/drawing/2014/main" id="{1299A093-0A3F-D940-9EB5-BA350C2B44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8838" y="1962160"/>
            <a:ext cx="3608388" cy="2374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0C78D0-B290-0D4A-8187-F0F13E2C3D7A}"/>
              </a:ext>
            </a:extLst>
          </p:cNvPr>
          <p:cNvSpPr txBox="1"/>
          <p:nvPr/>
        </p:nvSpPr>
        <p:spPr>
          <a:xfrm>
            <a:off x="858838" y="4570980"/>
            <a:ext cx="6608762" cy="646331"/>
          </a:xfrm>
          <a:prstGeom prst="rect">
            <a:avLst/>
          </a:prstGeom>
          <a:noFill/>
        </p:spPr>
        <p:txBody>
          <a:bodyPr wrap="square" rtlCol="0">
            <a:spAutoFit/>
          </a:bodyPr>
          <a:lstStyle/>
          <a:p>
            <a:r>
              <a:rPr lang="en-US" dirty="0"/>
              <a:t>Photo: Rebecca </a:t>
            </a:r>
            <a:r>
              <a:rPr lang="en-US" dirty="0" err="1"/>
              <a:t>Vittetoe</a:t>
            </a:r>
            <a:r>
              <a:rPr lang="en-US" dirty="0"/>
              <a:t> </a:t>
            </a:r>
            <a:r>
              <a:rPr lang="en-US" dirty="0">
                <a:hlinkClick r:id="rId4"/>
              </a:rPr>
              <a:t>https://crops.extension.iastate.edu/encyclopedia/waterhemp</a:t>
            </a:r>
            <a:r>
              <a:rPr lang="en-US" dirty="0"/>
              <a:t> </a:t>
            </a:r>
          </a:p>
        </p:txBody>
      </p:sp>
      <p:pic>
        <p:nvPicPr>
          <p:cNvPr id="1030" name="Picture 6">
            <a:extLst>
              <a:ext uri="{FF2B5EF4-FFF2-40B4-BE49-F238E27FC236}">
                <a16:creationId xmlns:a16="http://schemas.microsoft.com/office/drawing/2014/main" id="{CF0278A2-0FEC-0D44-90F0-497C1C89A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088" y="1817696"/>
            <a:ext cx="2683512" cy="27532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33E45A6-172B-264B-A920-4423E97F576E}"/>
              </a:ext>
            </a:extLst>
          </p:cNvPr>
          <p:cNvPicPr>
            <a:picLocks noChangeAspect="1"/>
          </p:cNvPicPr>
          <p:nvPr/>
        </p:nvPicPr>
        <p:blipFill>
          <a:blip r:embed="rId6"/>
          <a:stretch>
            <a:fillRect/>
          </a:stretch>
        </p:blipFill>
        <p:spPr>
          <a:xfrm rot="5400000">
            <a:off x="7381875" y="1722969"/>
            <a:ext cx="5105400" cy="3829050"/>
          </a:xfrm>
          <a:prstGeom prst="rect">
            <a:avLst/>
          </a:prstGeom>
        </p:spPr>
      </p:pic>
      <p:sp>
        <p:nvSpPr>
          <p:cNvPr id="8" name="TextBox 7">
            <a:extLst>
              <a:ext uri="{FF2B5EF4-FFF2-40B4-BE49-F238E27FC236}">
                <a16:creationId xmlns:a16="http://schemas.microsoft.com/office/drawing/2014/main" id="{F7F3B1A9-18E9-1641-A18F-92E1B24EE70B}"/>
              </a:ext>
            </a:extLst>
          </p:cNvPr>
          <p:cNvSpPr txBox="1"/>
          <p:nvPr/>
        </p:nvSpPr>
        <p:spPr>
          <a:xfrm>
            <a:off x="8020050" y="6190194"/>
            <a:ext cx="3829050" cy="369332"/>
          </a:xfrm>
          <a:prstGeom prst="rect">
            <a:avLst/>
          </a:prstGeom>
          <a:noFill/>
        </p:spPr>
        <p:txBody>
          <a:bodyPr wrap="square" rtlCol="0">
            <a:spAutoFit/>
          </a:bodyPr>
          <a:lstStyle/>
          <a:p>
            <a:r>
              <a:rPr lang="en-US" dirty="0"/>
              <a:t>Photo: Huong Nguyen</a:t>
            </a:r>
          </a:p>
        </p:txBody>
      </p:sp>
    </p:spTree>
    <p:extLst>
      <p:ext uri="{BB962C8B-B14F-4D97-AF65-F5344CB8AC3E}">
        <p14:creationId xmlns:p14="http://schemas.microsoft.com/office/powerpoint/2010/main" val="25530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Figure 1.1 - Population dynamics diagram">
            <a:extLst>
              <a:ext uri="{FF2B5EF4-FFF2-40B4-BE49-F238E27FC236}">
                <a16:creationId xmlns:a16="http://schemas.microsoft.com/office/drawing/2014/main" id="{06941497-49CA-4EFE-B7D7-9A95166FB546}"/>
              </a:ext>
            </a:extLst>
          </p:cNvPr>
          <p:cNvPicPr>
            <a:picLocks noGrp="1"/>
          </p:cNvPicPr>
          <p:nvPr>
            <p:ph idx="1"/>
          </p:nvPr>
        </p:nvPicPr>
        <p:blipFill>
          <a:blip r:embed="rId3"/>
          <a:stretch>
            <a:fillRect/>
          </a:stretch>
        </p:blipFill>
        <p:spPr bwMode="auto">
          <a:xfrm>
            <a:off x="3622535" y="-816910"/>
            <a:ext cx="9217118" cy="7674910"/>
          </a:xfrm>
          <a:prstGeom prst="rect">
            <a:avLst/>
          </a:prstGeom>
          <a:noFill/>
          <a:ln w="9525">
            <a:noFill/>
            <a:headEnd/>
            <a:tailEnd/>
          </a:ln>
        </p:spPr>
      </p:pic>
      <p:sp>
        <p:nvSpPr>
          <p:cNvPr id="5" name="Text Placeholder 4">
            <a:extLst>
              <a:ext uri="{FF2B5EF4-FFF2-40B4-BE49-F238E27FC236}">
                <a16:creationId xmlns:a16="http://schemas.microsoft.com/office/drawing/2014/main" id="{91FE255C-B5F5-4DC1-98CB-FCA2A2FBC394}"/>
              </a:ext>
            </a:extLst>
          </p:cNvPr>
          <p:cNvSpPr>
            <a:spLocks noGrp="1"/>
          </p:cNvSpPr>
          <p:nvPr>
            <p:ph type="body" sz="half" idx="2"/>
          </p:nvPr>
        </p:nvSpPr>
        <p:spPr>
          <a:xfrm>
            <a:off x="839788" y="941294"/>
            <a:ext cx="4902106" cy="4927694"/>
          </a:xfrm>
        </p:spPr>
        <p:txBody>
          <a:bodyPr>
            <a:normAutofit/>
          </a:bodyPr>
          <a:lstStyle/>
          <a:p>
            <a:r>
              <a:rPr lang="en-US" sz="2400" dirty="0"/>
              <a:t>6 sub-annual matrices</a:t>
            </a:r>
          </a:p>
          <a:p>
            <a:pPr marL="457200" indent="-457200">
              <a:buFont typeface="+mj-lt"/>
              <a:buAutoNum type="arabicPeriod"/>
            </a:pPr>
            <a:r>
              <a:rPr lang="en-US" sz="2400" dirty="0"/>
              <a:t>Pre-planting tillage</a:t>
            </a:r>
          </a:p>
          <a:p>
            <a:pPr marL="457200" indent="-457200">
              <a:buFont typeface="+mj-lt"/>
              <a:buAutoNum type="arabicPeriod"/>
            </a:pPr>
            <a:r>
              <a:rPr lang="en-US" sz="2400" dirty="0"/>
              <a:t>Seedling recruitment/seedbank depletion</a:t>
            </a:r>
          </a:p>
          <a:p>
            <a:pPr marL="457200" indent="-457200">
              <a:buFont typeface="+mj-lt"/>
              <a:buAutoNum type="arabicPeriod"/>
            </a:pPr>
            <a:r>
              <a:rPr lang="en-US" sz="2400" dirty="0"/>
              <a:t>Seed and seedling survival during the crop season</a:t>
            </a:r>
          </a:p>
          <a:p>
            <a:pPr marL="457200" indent="-457200">
              <a:buFont typeface="+mj-lt"/>
              <a:buAutoNum type="arabicPeriod"/>
            </a:pPr>
            <a:r>
              <a:rPr lang="en-US" sz="2400" dirty="0"/>
              <a:t>Seed production</a:t>
            </a:r>
          </a:p>
          <a:p>
            <a:pPr marL="457200" indent="-457200">
              <a:buFont typeface="+mj-lt"/>
              <a:buAutoNum type="arabicPeriod"/>
            </a:pPr>
            <a:r>
              <a:rPr lang="en-US" sz="2400" dirty="0"/>
              <a:t>Post-harvest tillage</a:t>
            </a:r>
          </a:p>
          <a:p>
            <a:pPr marL="457200" indent="-457200">
              <a:buFont typeface="+mj-lt"/>
              <a:buAutoNum type="arabicPeriod"/>
            </a:pPr>
            <a:r>
              <a:rPr lang="en-US" sz="2400" dirty="0"/>
              <a:t>Overwinter seed survival</a:t>
            </a:r>
          </a:p>
          <a:p>
            <a:pPr marL="457200" indent="-457200">
              <a:buFont typeface="+mj-lt"/>
              <a:buAutoNum type="arabicPeriod"/>
            </a:pPr>
            <a:endParaRPr lang="en-US" sz="2400" dirty="0"/>
          </a:p>
          <a:p>
            <a:pPr marL="457200" indent="-457200">
              <a:buFont typeface="+mj-lt"/>
              <a:buAutoNum type="arabicPeriod"/>
            </a:pPr>
            <a:endParaRPr lang="en-US" sz="2400" dirty="0"/>
          </a:p>
          <a:p>
            <a:endParaRPr lang="en-US" sz="2400" dirty="0"/>
          </a:p>
        </p:txBody>
      </p:sp>
      <p:sp>
        <p:nvSpPr>
          <p:cNvPr id="2" name="Title 1">
            <a:extLst>
              <a:ext uri="{FF2B5EF4-FFF2-40B4-BE49-F238E27FC236}">
                <a16:creationId xmlns:a16="http://schemas.microsoft.com/office/drawing/2014/main" id="{90974045-2694-4B57-AE7A-4A89DEBC544C}"/>
              </a:ext>
            </a:extLst>
          </p:cNvPr>
          <p:cNvSpPr>
            <a:spLocks noGrp="1"/>
          </p:cNvSpPr>
          <p:nvPr>
            <p:ph type="title"/>
          </p:nvPr>
        </p:nvSpPr>
        <p:spPr>
          <a:xfrm>
            <a:off x="745658" y="110937"/>
            <a:ext cx="8761412" cy="672353"/>
          </a:xfrm>
        </p:spPr>
        <p:txBody>
          <a:bodyPr>
            <a:normAutofit fontScale="90000"/>
          </a:bodyPr>
          <a:lstStyle/>
          <a:p>
            <a:r>
              <a:rPr lang="en-US" sz="4400" b="1" dirty="0"/>
              <a:t>Population dynamics diagram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8E6BABD-EF61-4073-849E-1E9F3D73703C}"/>
                  </a:ext>
                </a:extLst>
              </p:cNvPr>
              <p:cNvSpPr/>
              <p:nvPr/>
            </p:nvSpPr>
            <p:spPr>
              <a:xfrm>
                <a:off x="7462471" y="3203435"/>
                <a:ext cx="2044599" cy="914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a:solidFill>
                                <a:schemeClr val="accent5">
                                  <a:lumMod val="50000"/>
                                </a:schemeClr>
                              </a:solidFill>
                              <a:latin typeface="Cambria Math" panose="02040503050406030204" pitchFamily="18" charset="0"/>
                            </a:rPr>
                          </m:ctrlPr>
                        </m:dPr>
                        <m:e>
                          <m:m>
                            <m:mPr>
                              <m:plcHide m:val="on"/>
                              <m:mcs>
                                <m:mc>
                                  <m:mcPr>
                                    <m:count m:val="2"/>
                                    <m:mcJc m:val="center"/>
                                  </m:mcPr>
                                </m:mc>
                              </m:mcs>
                              <m:ctrlPr>
                                <a:rPr lang="en-US" sz="2400" b="1" i="1">
                                  <a:solidFill>
                                    <a:schemeClr val="accent5">
                                      <a:lumMod val="50000"/>
                                    </a:schemeClr>
                                  </a:solidFill>
                                  <a:latin typeface="Cambria Math" panose="02040503050406030204" pitchFamily="18" charset="0"/>
                                </a:rPr>
                              </m:ctrlPr>
                            </m:mPr>
                            <m:mr>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sub>
                                </m:sSub>
                              </m:e>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0" smtClean="0">
                                        <a:solidFill>
                                          <a:schemeClr val="accent5">
                                            <a:lumMod val="50000"/>
                                          </a:schemeClr>
                                        </a:solidFill>
                                        <a:latin typeface="Cambria Math" panose="02040503050406030204" pitchFamily="18" charset="0"/>
                                      </a:rPr>
                                      <m:t>𝐩</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𝐬</m:t>
                                    </m:r>
                                    <m:r>
                                      <a:rPr lang="en-US" sz="2400" b="1" i="0">
                                        <a:solidFill>
                                          <a:schemeClr val="accent5">
                                            <a:lumMod val="50000"/>
                                          </a:schemeClr>
                                        </a:solidFill>
                                        <a:latin typeface="Cambria Math" panose="02040503050406030204" pitchFamily="18" charset="0"/>
                                      </a:rPr>
                                      <m:t>  </m:t>
                                    </m:r>
                                  </m:sub>
                                </m:sSub>
                              </m:e>
                            </m:mr>
                            <m:mr>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𝐩</m:t>
                                    </m:r>
                                  </m:sub>
                                </m:sSub>
                              </m:e>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smtClean="0">
                                        <a:solidFill>
                                          <a:schemeClr val="accent5">
                                            <a:lumMod val="50000"/>
                                          </a:schemeClr>
                                        </a:solidFill>
                                        <a:latin typeface="Cambria Math" panose="02040503050406030204" pitchFamily="18" charset="0"/>
                                      </a:rPr>
                                      <m:t>𝒑</m:t>
                                    </m:r>
                                  </m:sub>
                                </m:sSub>
                              </m:e>
                            </m:mr>
                          </m:m>
                        </m:e>
                      </m:d>
                    </m:oMath>
                  </m:oMathPara>
                </a14:m>
                <a:endParaRPr lang="en-US" sz="2400" b="1" dirty="0">
                  <a:solidFill>
                    <a:schemeClr val="accent5">
                      <a:lumMod val="50000"/>
                    </a:schemeClr>
                  </a:solidFill>
                </a:endParaRPr>
              </a:p>
            </p:txBody>
          </p:sp>
        </mc:Choice>
        <mc:Fallback xmlns="">
          <p:sp>
            <p:nvSpPr>
              <p:cNvPr id="6" name="Rectangle 5">
                <a:extLst>
                  <a:ext uri="{FF2B5EF4-FFF2-40B4-BE49-F238E27FC236}">
                    <a16:creationId xmlns:a16="http://schemas.microsoft.com/office/drawing/2014/main" id="{58E6BABD-EF61-4073-849E-1E9F3D73703C}"/>
                  </a:ext>
                </a:extLst>
              </p:cNvPr>
              <p:cNvSpPr>
                <a:spLocks noRot="1" noChangeAspect="1" noMove="1" noResize="1" noEditPoints="1" noAdjustHandles="1" noChangeArrowheads="1" noChangeShapeType="1" noTextEdit="1"/>
              </p:cNvSpPr>
              <p:nvPr/>
            </p:nvSpPr>
            <p:spPr>
              <a:xfrm>
                <a:off x="7462471" y="3203435"/>
                <a:ext cx="2044599" cy="9142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2A8FB1-96B4-4ADB-8F05-B5B327383048}"/>
                  </a:ext>
                </a:extLst>
              </p:cNvPr>
              <p:cNvSpPr/>
              <p:nvPr/>
            </p:nvSpPr>
            <p:spPr>
              <a:xfrm>
                <a:off x="839788" y="5528523"/>
                <a:ext cx="5157438" cy="776366"/>
              </a:xfrm>
              <a:prstGeom prst="rect">
                <a:avLst/>
              </a:prstGeom>
            </p:spPr>
            <p:txBody>
              <a:bodyPr wrap="none">
                <a:spAutoFit/>
              </a:bodyPr>
              <a:lstStyle/>
              <a:p>
                <a14:m>
                  <m:oMath xmlns:m="http://schemas.openxmlformats.org/officeDocument/2006/math">
                    <m:sSub>
                      <m:sSubPr>
                        <m:ctrlPr>
                          <a:rPr lang="en-US" sz="3600" b="1" i="1" smtClean="0">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Sub>
                      </m:sub>
                    </m:sSub>
                    <m:r>
                      <a:rPr lang="en-US" sz="3600" b="1" i="0">
                        <a:solidFill>
                          <a:srgbClr val="FF0000"/>
                        </a:solidFill>
                        <a:latin typeface="Cambria Math" panose="02040503050406030204" pitchFamily="18" charset="0"/>
                      </a:rPr>
                      <m:t>=</m:t>
                    </m:r>
                    <m:nary>
                      <m:naryPr>
                        <m:chr m:val="∏"/>
                        <m:limLoc m:val="undOvr"/>
                        <m:ctrlPr>
                          <a:rPr lang="en-US" sz="3600" b="1" i="1">
                            <a:solidFill>
                              <a:srgbClr val="FF0000"/>
                            </a:solidFill>
                            <a:latin typeface="Cambria Math" panose="02040503050406030204" pitchFamily="18" charset="0"/>
                          </a:rPr>
                        </m:ctrlPr>
                      </m:naryPr>
                      <m:sub>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up>
                        <m:r>
                          <a:rPr lang="en-US" sz="3600" b="1" i="1">
                            <a:solidFill>
                              <a:srgbClr val="FF0000"/>
                            </a:solidFill>
                            <a:latin typeface="Cambria Math" panose="02040503050406030204" pitchFamily="18" charset="0"/>
                          </a:rPr>
                          <m:t>𝜟</m:t>
                        </m:r>
                      </m:sup>
                      <m:e>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𝑨</m:t>
                            </m:r>
                          </m:e>
                          <m:sub>
                            <m:r>
                              <a:rPr lang="en-US" sz="3600" b="1" i="1">
                                <a:solidFill>
                                  <a:srgbClr val="FF0000"/>
                                </a:solidFill>
                                <a:latin typeface="Cambria Math" panose="02040503050406030204" pitchFamily="18" charset="0"/>
                              </a:rPr>
                              <m:t>𝜹</m:t>
                            </m:r>
                          </m:sub>
                        </m:sSub>
                      </m:e>
                    </m:nary>
                  </m:oMath>
                </a14:m>
                <a:r>
                  <a:rPr lang="en-US" sz="3600" b="1" dirty="0">
                    <a:solidFill>
                      <a:srgbClr val="FF0000"/>
                    </a:solidFill>
                  </a:rPr>
                  <a:t>  * </a:t>
                </a:r>
                <a14:m>
                  <m:oMath xmlns:m="http://schemas.openxmlformats.org/officeDocument/2006/math">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sub>
                        </m:sSub>
                      </m:sub>
                    </m:sSub>
                  </m:oMath>
                </a14:m>
                <a:endParaRPr lang="en-US" sz="3600" b="1" dirty="0">
                  <a:solidFill>
                    <a:srgbClr val="FF0000"/>
                  </a:solidFill>
                </a:endParaRPr>
              </a:p>
            </p:txBody>
          </p:sp>
        </mc:Choice>
        <mc:Fallback xmlns="">
          <p:sp>
            <p:nvSpPr>
              <p:cNvPr id="8" name="Rectangle 7">
                <a:extLst>
                  <a:ext uri="{FF2B5EF4-FFF2-40B4-BE49-F238E27FC236}">
                    <a16:creationId xmlns:a16="http://schemas.microsoft.com/office/drawing/2014/main" id="{F02A8FB1-96B4-4ADB-8F05-B5B327383048}"/>
                  </a:ext>
                </a:extLst>
              </p:cNvPr>
              <p:cNvSpPr>
                <a:spLocks noRot="1" noChangeAspect="1" noMove="1" noResize="1" noEditPoints="1" noAdjustHandles="1" noChangeArrowheads="1" noChangeShapeType="1" noTextEdit="1"/>
              </p:cNvSpPr>
              <p:nvPr/>
            </p:nvSpPr>
            <p:spPr>
              <a:xfrm>
                <a:off x="839788" y="5528523"/>
                <a:ext cx="5157438" cy="776366"/>
              </a:xfrm>
              <a:prstGeom prst="rect">
                <a:avLst/>
              </a:prstGeom>
              <a:blipFill>
                <a:blip r:embed="rId5"/>
                <a:stretch>
                  <a:fillRect t="-6299" b="-18898"/>
                </a:stretch>
              </a:blipFill>
            </p:spPr>
            <p:txBody>
              <a:bodyPr/>
              <a:lstStyle/>
              <a:p>
                <a:r>
                  <a:rPr lang="en-US">
                    <a:noFill/>
                  </a:rPr>
                  <a:t> </a:t>
                </a:r>
              </a:p>
            </p:txBody>
          </p:sp>
        </mc:Fallback>
      </mc:AlternateContent>
    </p:spTree>
    <p:extLst>
      <p:ext uri="{BB962C8B-B14F-4D97-AF65-F5344CB8AC3E}">
        <p14:creationId xmlns:p14="http://schemas.microsoft.com/office/powerpoint/2010/main" val="121619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5FCE128-7839-4981-B9AB-CE7C9F662CDB}"/>
                  </a:ext>
                </a:extLst>
              </p:cNvPr>
              <p:cNvSpPr>
                <a:spLocks noGrp="1"/>
              </p:cNvSpPr>
              <p:nvPr>
                <p:ph type="title"/>
              </p:nvPr>
            </p:nvSpPr>
            <p:spPr>
              <a:xfrm>
                <a:off x="933917" y="242046"/>
                <a:ext cx="7927694" cy="820271"/>
              </a:xfrm>
            </p:spPr>
            <p:txBody>
              <a:bodyPr>
                <a:normAutofit/>
              </a:bodyPr>
              <a:lstStyle/>
              <a:p>
                <a:r>
                  <a:rPr lang="en-US" sz="4400" b="1" dirty="0">
                    <a:solidFill>
                      <a:schemeClr val="tx1"/>
                    </a:solidFill>
                  </a:rPr>
                  <a:t>Population growth rate (</a:t>
                </a:r>
                <a14:m>
                  <m:oMath xmlns:m="http://schemas.openxmlformats.org/officeDocument/2006/math">
                    <m:r>
                      <a:rPr lang="en-US" sz="4400" b="1" i="1">
                        <a:solidFill>
                          <a:schemeClr val="tx1"/>
                        </a:solidFill>
                        <a:latin typeface="Cambria Math" panose="02040503050406030204" pitchFamily="18" charset="0"/>
                      </a:rPr>
                      <m:t>𝝀</m:t>
                    </m:r>
                  </m:oMath>
                </a14:m>
                <a:r>
                  <a:rPr lang="en-US" sz="4400" b="1" dirty="0">
                    <a:solidFill>
                      <a:schemeClr val="tx1"/>
                    </a:solidFill>
                  </a:rPr>
                  <a:t>)</a:t>
                </a:r>
              </a:p>
            </p:txBody>
          </p:sp>
        </mc:Choice>
        <mc:Fallback xmlns="">
          <p:sp>
            <p:nvSpPr>
              <p:cNvPr id="2" name="Title 1">
                <a:extLst>
                  <a:ext uri="{FF2B5EF4-FFF2-40B4-BE49-F238E27FC236}">
                    <a16:creationId xmlns:a16="http://schemas.microsoft.com/office/drawing/2014/main" id="{25FCE128-7839-4981-B9AB-CE7C9F662CDB}"/>
                  </a:ext>
                </a:extLst>
              </p:cNvPr>
              <p:cNvSpPr>
                <a:spLocks noGrp="1" noRot="1" noChangeAspect="1" noMove="1" noResize="1" noEditPoints="1" noAdjustHandles="1" noChangeArrowheads="1" noChangeShapeType="1" noTextEdit="1"/>
              </p:cNvSpPr>
              <p:nvPr>
                <p:ph type="title"/>
              </p:nvPr>
            </p:nvSpPr>
            <p:spPr>
              <a:xfrm>
                <a:off x="933917" y="242046"/>
                <a:ext cx="7927694" cy="820271"/>
              </a:xfrm>
              <a:blipFill>
                <a:blip r:embed="rId2"/>
                <a:stretch>
                  <a:fillRect l="-3075" t="-8209" b="-35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1A58B4-86AF-46ED-94D8-21052F27E7BC}"/>
                  </a:ext>
                </a:extLst>
              </p:cNvPr>
              <p:cNvSpPr>
                <a:spLocks noGrp="1"/>
              </p:cNvSpPr>
              <p:nvPr>
                <p:ph idx="1"/>
              </p:nvPr>
            </p:nvSpPr>
            <p:spPr>
              <a:xfrm>
                <a:off x="839788" y="1371600"/>
                <a:ext cx="10515600" cy="3007895"/>
              </a:xfrm>
            </p:spPr>
            <p:txBody>
              <a:bodyPr>
                <a:normAutofit fontScale="92500" lnSpcReduction="10000"/>
              </a:bodyPr>
              <a:lstStyle/>
              <a:p>
                <a:pPr marL="0" indent="0">
                  <a:buNone/>
                </a:pPr>
                <a:r>
                  <a:rPr lang="en-US" b="1" i="1" dirty="0">
                    <a:latin typeface="Cambria Math" panose="02040503050406030204" pitchFamily="18" charset="0"/>
                  </a:rPr>
                  <a:t>How the population change from one time step to the next</a:t>
                </a:r>
              </a:p>
              <a:p>
                <a:endParaRPr lang="en-US" b="1" i="1" dirty="0">
                  <a:latin typeface="Cambria Math" panose="02040503050406030204" pitchFamily="18" charset="0"/>
                </a:endParaRPr>
              </a:p>
              <a:p>
                <a14:m>
                  <m:oMath xmlns:m="http://schemas.openxmlformats.org/officeDocument/2006/math">
                    <m:r>
                      <a:rPr lang="en-US" sz="4800" b="1" i="1">
                        <a:latin typeface="Cambria Math" panose="02040503050406030204" pitchFamily="18" charset="0"/>
                      </a:rPr>
                      <m:t>𝝀</m:t>
                    </m:r>
                  </m:oMath>
                </a14:m>
                <a:r>
                  <a:rPr lang="en-US" sz="4800" dirty="0"/>
                  <a:t> &gt; 1: population increasing </a:t>
                </a:r>
              </a:p>
              <a:p>
                <a:endParaRPr lang="en-US" sz="4800" dirty="0"/>
              </a:p>
              <a:p>
                <a14:m>
                  <m:oMath xmlns:m="http://schemas.openxmlformats.org/officeDocument/2006/math">
                    <m:r>
                      <a:rPr lang="en-US" sz="4800" b="1" i="1">
                        <a:latin typeface="Cambria Math" panose="02040503050406030204" pitchFamily="18" charset="0"/>
                      </a:rPr>
                      <m:t>𝝀</m:t>
                    </m:r>
                  </m:oMath>
                </a14:m>
                <a:r>
                  <a:rPr lang="en-US" sz="4800" dirty="0"/>
                  <a:t> &lt; 1: population decreasing</a:t>
                </a:r>
              </a:p>
            </p:txBody>
          </p:sp>
        </mc:Choice>
        <mc:Fallback>
          <p:sp>
            <p:nvSpPr>
              <p:cNvPr id="3" name="Content Placeholder 2">
                <a:extLst>
                  <a:ext uri="{FF2B5EF4-FFF2-40B4-BE49-F238E27FC236}">
                    <a16:creationId xmlns:a16="http://schemas.microsoft.com/office/drawing/2014/main" id="{BC1A58B4-86AF-46ED-94D8-21052F27E7BC}"/>
                  </a:ext>
                </a:extLst>
              </p:cNvPr>
              <p:cNvSpPr>
                <a:spLocks noGrp="1" noRot="1" noChangeAspect="1" noMove="1" noResize="1" noEditPoints="1" noAdjustHandles="1" noChangeArrowheads="1" noChangeShapeType="1" noTextEdit="1"/>
              </p:cNvSpPr>
              <p:nvPr>
                <p:ph idx="1"/>
              </p:nvPr>
            </p:nvSpPr>
            <p:spPr>
              <a:xfrm>
                <a:off x="839788" y="1371600"/>
                <a:ext cx="10515600" cy="3007895"/>
              </a:xfrm>
              <a:blipFill>
                <a:blip r:embed="rId3"/>
                <a:stretch>
                  <a:fillRect l="-2171" t="-5063" b="-8439"/>
                </a:stretch>
              </a:blipFill>
            </p:spPr>
            <p:txBody>
              <a:bodyPr/>
              <a:lstStyle/>
              <a:p>
                <a:r>
                  <a:rPr lang="en-US">
                    <a:noFill/>
                  </a:rPr>
                  <a:t> </a:t>
                </a:r>
              </a:p>
            </p:txBody>
          </p:sp>
        </mc:Fallback>
      </mc:AlternateContent>
    </p:spTree>
    <p:extLst>
      <p:ext uri="{BB962C8B-B14F-4D97-AF65-F5344CB8AC3E}">
        <p14:creationId xmlns:p14="http://schemas.microsoft.com/office/powerpoint/2010/main" val="166557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8E5BB8A-D66A-4A79-9E1E-2137ACD205F6}"/>
                  </a:ext>
                </a:extLst>
              </p:cNvPr>
              <p:cNvSpPr txBox="1"/>
              <p:nvPr/>
            </p:nvSpPr>
            <p:spPr>
              <a:xfrm>
                <a:off x="7194175" y="2676897"/>
                <a:ext cx="4881285" cy="3908762"/>
              </a:xfrm>
              <a:prstGeom prst="rect">
                <a:avLst/>
              </a:prstGeom>
              <a:noFill/>
            </p:spPr>
            <p:txBody>
              <a:bodyPr wrap="square" rtlCol="0">
                <a:spAutoFit/>
              </a:bodyPr>
              <a:lstStyle/>
              <a:p>
                <a:r>
                  <a:rPr lang="en-US" sz="3200" dirty="0"/>
                  <a:t>Fecundity estimated from reproductive potentials</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 1 </a:t>
                </a:r>
              </a:p>
              <a:p>
                <a:r>
                  <a:rPr lang="en-US" sz="3600" b="1" dirty="0">
                    <a:solidFill>
                      <a:srgbClr val="FF0000"/>
                    </a:solidFill>
                  </a:rPr>
                  <a:t>in all rotations, except </a:t>
                </a:r>
              </a:p>
              <a:p>
                <a:r>
                  <a:rPr lang="en-US" sz="3600" b="1" dirty="0">
                    <a:solidFill>
                      <a:srgbClr val="FF0000"/>
                    </a:solidFill>
                  </a:rPr>
                  <a:t>4-year with low herbicide weed management</a:t>
                </a:r>
                <a:endParaRPr lang="en-US" sz="4000" b="1" dirty="0">
                  <a:solidFill>
                    <a:srgbClr val="FF0000"/>
                  </a:solidFill>
                </a:endParaRPr>
              </a:p>
            </p:txBody>
          </p:sp>
        </mc:Choice>
        <mc:Fallback>
          <p:sp>
            <p:nvSpPr>
              <p:cNvPr id="2" name="TextBox 1">
                <a:extLst>
                  <a:ext uri="{FF2B5EF4-FFF2-40B4-BE49-F238E27FC236}">
                    <a16:creationId xmlns:a16="http://schemas.microsoft.com/office/drawing/2014/main" id="{58E5BB8A-D66A-4A79-9E1E-2137ACD205F6}"/>
                  </a:ext>
                </a:extLst>
              </p:cNvPr>
              <p:cNvSpPr txBox="1">
                <a:spLocks noRot="1" noChangeAspect="1" noMove="1" noResize="1" noEditPoints="1" noAdjustHandles="1" noChangeArrowheads="1" noChangeShapeType="1" noTextEdit="1"/>
              </p:cNvSpPr>
              <p:nvPr/>
            </p:nvSpPr>
            <p:spPr>
              <a:xfrm>
                <a:off x="7194175" y="2676897"/>
                <a:ext cx="4881285" cy="3908762"/>
              </a:xfrm>
              <a:prstGeom prst="rect">
                <a:avLst/>
              </a:prstGeom>
              <a:blipFill>
                <a:blip r:embed="rId3"/>
                <a:stretch>
                  <a:fillRect l="-3636" t="-1942" b="-5178"/>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463116" y="294001"/>
            <a:ext cx="5114366" cy="1736505"/>
          </a:xfrm>
        </p:spPr>
        <p:txBody>
          <a:bodyPr>
            <a:normAutofit fontScale="90000"/>
          </a:bodyPr>
          <a:lstStyle/>
          <a:p>
            <a:r>
              <a:rPr lang="en-US" b="1"/>
              <a:t>Scenario 1:</a:t>
            </a:r>
            <a:br>
              <a:rPr lang="en-US" b="1"/>
            </a:br>
            <a:r>
              <a:rPr lang="en-US" b="1"/>
              <a:t>high control efficacy </a:t>
            </a:r>
            <a:br>
              <a:rPr lang="en-US" b="1"/>
            </a:br>
            <a:r>
              <a:rPr lang="en-US" b="1">
                <a:sym typeface="Wingdings" panose="05000000000000000000" pitchFamily="2" charset="2"/>
              </a:rPr>
              <a:t> low fecundity</a:t>
            </a:r>
            <a:endParaRPr lang="en-US" b="1" dirty="0"/>
          </a:p>
        </p:txBody>
      </p:sp>
      <p:pic>
        <p:nvPicPr>
          <p:cNvPr id="11" name="Picture">
            <a:extLst>
              <a:ext uri="{FF2B5EF4-FFF2-40B4-BE49-F238E27FC236}">
                <a16:creationId xmlns:a16="http://schemas.microsoft.com/office/drawing/2014/main" id="{993A1AF5-87C3-CE8E-FAC7-9493842B3A74}"/>
              </a:ext>
            </a:extLst>
          </p:cNvPr>
          <p:cNvPicPr/>
          <p:nvPr/>
        </p:nvPicPr>
        <p:blipFill>
          <a:blip r:embed="rId4"/>
          <a:stretch>
            <a:fillRect/>
          </a:stretch>
        </p:blipFill>
        <p:spPr bwMode="auto">
          <a:xfrm>
            <a:off x="0" y="-22002"/>
            <a:ext cx="7194175" cy="6848103"/>
          </a:xfrm>
          <a:prstGeom prst="rect">
            <a:avLst/>
          </a:prstGeom>
          <a:noFill/>
          <a:ln w="9525">
            <a:noFill/>
            <a:headEnd/>
            <a:tailEnd/>
          </a:ln>
        </p:spPr>
      </p:pic>
    </p:spTree>
    <p:extLst>
      <p:ext uri="{BB962C8B-B14F-4D97-AF65-F5344CB8AC3E}">
        <p14:creationId xmlns:p14="http://schemas.microsoft.com/office/powerpoint/2010/main" val="398737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85FFDDE-904E-4D60-A4CD-278456F8A6DC}"/>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corn &gt; oat &gt; soybean = alfalfa</a:t>
                </a:r>
              </a:p>
            </p:txBody>
          </p:sp>
        </mc:Choice>
        <mc:Fallback>
          <p:sp>
            <p:nvSpPr>
              <p:cNvPr id="2" name="Title 1">
                <a:extLst>
                  <a:ext uri="{FF2B5EF4-FFF2-40B4-BE49-F238E27FC236}">
                    <a16:creationId xmlns:a16="http://schemas.microsoft.com/office/drawing/2014/main" id="{585FFDDE-904E-4D60-A4CD-278456F8A6DC}"/>
                  </a:ext>
                </a:extLst>
              </p:cNvPr>
              <p:cNvSpPr>
                <a:spLocks noGrp="1" noRot="1" noChangeAspect="1" noMove="1" noResize="1" noEditPoints="1" noAdjustHandles="1" noChangeArrowheads="1" noChangeShapeType="1" noTextEdit="1"/>
              </p:cNvSpPr>
              <p:nvPr>
                <p:ph type="title"/>
              </p:nvPr>
            </p:nvSpPr>
            <p:spPr>
              <a:blipFill>
                <a:blip r:embed="rId3"/>
                <a:stretch>
                  <a:fillRect l="-1086" r="-15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4"/>
                          <a:stretch>
                            <a:fillRect l="-242373" t="-3571" r="-351695" b="-350000"/>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p:spTree>
    <p:extLst>
      <p:ext uri="{BB962C8B-B14F-4D97-AF65-F5344CB8AC3E}">
        <p14:creationId xmlns:p14="http://schemas.microsoft.com/office/powerpoint/2010/main" val="109948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F07E-1D5D-4DE7-9238-B1B713E9B56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D08BB234-7FB6-4A8F-8516-302AEB71E555}"/>
              </a:ext>
            </a:extLst>
          </p:cNvPr>
          <p:cNvSpPr>
            <a:spLocks noGrp="1"/>
          </p:cNvSpPr>
          <p:nvPr>
            <p:ph idx="1"/>
          </p:nvPr>
        </p:nvSpPr>
        <p:spPr/>
        <p:txBody>
          <a:bodyPr/>
          <a:lstStyle/>
          <a:p>
            <a:r>
              <a:rPr lang="en-US" dirty="0"/>
              <a:t>POS committee </a:t>
            </a:r>
          </a:p>
          <a:p>
            <a:r>
              <a:rPr lang="en-US" dirty="0"/>
              <a:t>The Liebman research group, ISU Agronomy Research Farm, and Seed Science Lab</a:t>
            </a:r>
          </a:p>
          <a:p>
            <a:r>
              <a:rPr lang="en-US" dirty="0"/>
              <a:t>The graduate program in Sustainable Agriculture, the Department of Agronomy, and the Department of Statistics Consulting </a:t>
            </a:r>
          </a:p>
          <a:p>
            <a:r>
              <a:rPr lang="en-US" dirty="0"/>
              <a:t>Friends and family</a:t>
            </a:r>
          </a:p>
          <a:p>
            <a:r>
              <a:rPr lang="en-US" dirty="0"/>
              <a:t>Henry A. Wallace Chair for Sustainable Agriculture, Robert A. Sloan, and Gary and Ann </a:t>
            </a:r>
            <a:r>
              <a:rPr lang="en-US" dirty="0" err="1"/>
              <a:t>Holck</a:t>
            </a:r>
            <a:r>
              <a:rPr lang="en-US" dirty="0"/>
              <a:t> scholarships for Sustainable Agriculture</a:t>
            </a:r>
          </a:p>
        </p:txBody>
      </p:sp>
    </p:spTree>
    <p:extLst>
      <p:ext uri="{BB962C8B-B14F-4D97-AF65-F5344CB8AC3E}">
        <p14:creationId xmlns:p14="http://schemas.microsoft.com/office/powerpoint/2010/main" val="17169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749988" y="-1"/>
            <a:ext cx="4307541" cy="3295003"/>
          </a:xfrm>
        </p:spPr>
        <p:txBody>
          <a:bodyPr>
            <a:normAutofit/>
          </a:bodyPr>
          <a:lstStyle/>
          <a:p>
            <a:r>
              <a:rPr lang="en-US" sz="4000" b="1" dirty="0"/>
              <a:t>Scenario 2: </a:t>
            </a:r>
            <a:br>
              <a:rPr lang="en-US" sz="4000" b="1" dirty="0"/>
            </a:br>
            <a:r>
              <a:rPr lang="en-US" sz="4000" b="1" dirty="0"/>
              <a:t>low control efficacy </a:t>
            </a:r>
            <a:r>
              <a:rPr lang="en-US" sz="4000" b="1" dirty="0">
                <a:sym typeface="Wingdings" panose="05000000000000000000" pitchFamily="2" charset="2"/>
              </a:rPr>
              <a:t> high fecundity</a:t>
            </a:r>
            <a:endParaRPr lang="en-US" sz="40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7DC628-8034-447E-973F-E00D7C30CF1D}"/>
                  </a:ext>
                </a:extLst>
              </p:cNvPr>
              <p:cNvSpPr txBox="1"/>
              <p:nvPr/>
            </p:nvSpPr>
            <p:spPr>
              <a:xfrm>
                <a:off x="7749988" y="3295003"/>
                <a:ext cx="4442012" cy="3354765"/>
              </a:xfrm>
              <a:prstGeom prst="rect">
                <a:avLst/>
              </a:prstGeom>
              <a:noFill/>
            </p:spPr>
            <p:txBody>
              <a:bodyPr wrap="square" rtlCol="0">
                <a:spAutoFit/>
              </a:bodyPr>
              <a:lstStyle/>
              <a:p>
                <a:r>
                  <a:rPr lang="en-US" sz="3200" dirty="0"/>
                  <a:t>Plant’s individual seed production was enumerated (n = 389)</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ranged from 4 to 123</a:t>
                </a:r>
              </a:p>
              <a:p>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(4)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(3)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(2)</a:t>
                </a:r>
              </a:p>
            </p:txBody>
          </p:sp>
        </mc:Choice>
        <mc:Fallback xmlns="">
          <p:sp>
            <p:nvSpPr>
              <p:cNvPr id="10" name="TextBox 9">
                <a:extLst>
                  <a:ext uri="{FF2B5EF4-FFF2-40B4-BE49-F238E27FC236}">
                    <a16:creationId xmlns:a16="http://schemas.microsoft.com/office/drawing/2014/main" id="{1F7DC628-8034-447E-973F-E00D7C30CF1D}"/>
                  </a:ext>
                </a:extLst>
              </p:cNvPr>
              <p:cNvSpPr txBox="1">
                <a:spLocks noRot="1" noChangeAspect="1" noMove="1" noResize="1" noEditPoints="1" noAdjustHandles="1" noChangeArrowheads="1" noChangeShapeType="1" noTextEdit="1"/>
              </p:cNvSpPr>
              <p:nvPr/>
            </p:nvSpPr>
            <p:spPr>
              <a:xfrm>
                <a:off x="7749988" y="3295003"/>
                <a:ext cx="4442012" cy="3354765"/>
              </a:xfrm>
              <a:prstGeom prst="rect">
                <a:avLst/>
              </a:prstGeom>
              <a:blipFill>
                <a:blip r:embed="rId3"/>
                <a:stretch>
                  <a:fillRect l="-4115" t="-2364" b="-6909"/>
                </a:stretch>
              </a:blipFill>
            </p:spPr>
            <p:txBody>
              <a:bodyPr/>
              <a:lstStyle/>
              <a:p>
                <a:r>
                  <a:rPr lang="en-US">
                    <a:noFill/>
                  </a:rPr>
                  <a:t> </a:t>
                </a:r>
              </a:p>
            </p:txBody>
          </p:sp>
        </mc:Fallback>
      </mc:AlternateContent>
      <p:pic>
        <p:nvPicPr>
          <p:cNvPr id="8" name="Picture">
            <a:extLst>
              <a:ext uri="{FF2B5EF4-FFF2-40B4-BE49-F238E27FC236}">
                <a16:creationId xmlns:a16="http://schemas.microsoft.com/office/drawing/2014/main" id="{377FF825-4874-018F-B173-A12294B51D83}"/>
              </a:ext>
            </a:extLst>
          </p:cNvPr>
          <p:cNvPicPr/>
          <p:nvPr/>
        </p:nvPicPr>
        <p:blipFill>
          <a:blip r:embed="rId4"/>
          <a:stretch>
            <a:fillRect/>
          </a:stretch>
        </p:blipFill>
        <p:spPr bwMode="auto">
          <a:xfrm>
            <a:off x="242888" y="-74235"/>
            <a:ext cx="6757988" cy="6858000"/>
          </a:xfrm>
          <a:prstGeom prst="rect">
            <a:avLst/>
          </a:prstGeom>
          <a:noFill/>
          <a:ln w="9525">
            <a:noFill/>
            <a:headEnd/>
            <a:tailEnd/>
          </a:ln>
        </p:spPr>
      </p:pic>
    </p:spTree>
    <p:extLst>
      <p:ext uri="{BB962C8B-B14F-4D97-AF65-F5344CB8AC3E}">
        <p14:creationId xmlns:p14="http://schemas.microsoft.com/office/powerpoint/2010/main" val="371132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3"/>
                          <a:stretch>
                            <a:fillRect l="-242373" t="-5455" r="-350847" b="-358182"/>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E3EEA15B-0114-7B22-AC29-6BEB6AA39D44}"/>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soybean &gt; corn &gt; oat &gt; alfalfa</a:t>
                </a:r>
              </a:p>
            </p:txBody>
          </p:sp>
        </mc:Choice>
        <mc:Fallback>
          <p:sp>
            <p:nvSpPr>
              <p:cNvPr id="8" name="Title 1">
                <a:extLst>
                  <a:ext uri="{FF2B5EF4-FFF2-40B4-BE49-F238E27FC236}">
                    <a16:creationId xmlns:a16="http://schemas.microsoft.com/office/drawing/2014/main" id="{E3EEA15B-0114-7B22-AC29-6BEB6AA39D44}"/>
                  </a:ext>
                </a:extLst>
              </p:cNvPr>
              <p:cNvSpPr>
                <a:spLocks noGrp="1" noRot="1" noChangeAspect="1" noMove="1" noResize="1" noEditPoints="1" noAdjustHandles="1" noChangeArrowheads="1" noChangeShapeType="1" noTextEdit="1"/>
              </p:cNvSpPr>
              <p:nvPr>
                <p:ph type="title"/>
              </p:nvPr>
            </p:nvSpPr>
            <p:spPr>
              <a:blipFill>
                <a:blip r:embed="rId4"/>
                <a:stretch>
                  <a:fillRect l="-1086" r="-1568"/>
                </a:stretch>
              </a:blipFill>
            </p:spPr>
            <p:txBody>
              <a:bodyPr/>
              <a:lstStyle/>
              <a:p>
                <a:r>
                  <a:rPr lang="en-US">
                    <a:noFill/>
                  </a:rPr>
                  <a:t> </a:t>
                </a:r>
              </a:p>
            </p:txBody>
          </p:sp>
        </mc:Fallback>
      </mc:AlternateContent>
    </p:spTree>
    <p:extLst>
      <p:ext uri="{BB962C8B-B14F-4D97-AF65-F5344CB8AC3E}">
        <p14:creationId xmlns:p14="http://schemas.microsoft.com/office/powerpoint/2010/main" val="3908034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Seed production threshold 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361498-5C4A-43CC-95C8-E1B6AF478FDD}"/>
                  </a:ext>
                </a:extLst>
              </p:cNvPr>
              <p:cNvSpPr>
                <a:spLocks noGrp="1"/>
              </p:cNvSpPr>
              <p:nvPr>
                <p:ph idx="1"/>
              </p:nvPr>
            </p:nvSpPr>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a:t>
                </a:r>
                <a:r>
                  <a:rPr lang="en-US" sz="3600" b="1" i="1" dirty="0">
                    <a:solidFill>
                      <a:srgbClr val="7030A0"/>
                    </a:solidFill>
                  </a:rPr>
                  <a:t>the seed production thresholds</a:t>
                </a:r>
                <a:r>
                  <a:rPr lang="en-US" sz="3600" i="1" dirty="0"/>
                  <a:t> of waterhemp cohorts 1 through 3 (seeds m</a:t>
                </a:r>
                <a:r>
                  <a:rPr lang="en-US" sz="3600" i="1" baseline="30000" dirty="0"/>
                  <a:t>-1</a:t>
                </a:r>
                <a:r>
                  <a:rPr lang="en-US" sz="3600" i="1" dirty="0"/>
                  <a:t>) in corn and soybean phases be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p:sp>
            <p:nvSpPr>
              <p:cNvPr id="3" name="Content Placeholder 2">
                <a:extLst>
                  <a:ext uri="{FF2B5EF4-FFF2-40B4-BE49-F238E27FC236}">
                    <a16:creationId xmlns:a16="http://schemas.microsoft.com/office/drawing/2014/main" id="{66361498-5C4A-43CC-95C8-E1B6AF478FDD}"/>
                  </a:ext>
                </a:extLst>
              </p:cNvPr>
              <p:cNvSpPr>
                <a:spLocks noGrp="1" noRot="1" noChangeAspect="1" noMove="1" noResize="1" noEditPoints="1" noAdjustHandles="1" noChangeArrowheads="1" noChangeShapeType="1" noTextEdit="1"/>
              </p:cNvSpPr>
              <p:nvPr>
                <p:ph idx="1"/>
              </p:nvPr>
            </p:nvSpPr>
            <p:spPr>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366896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629400" y="805132"/>
            <a:ext cx="5276850" cy="3108543"/>
          </a:xfrm>
          <a:prstGeom prst="rect">
            <a:avLst/>
          </a:prstGeom>
          <a:noFill/>
        </p:spPr>
        <p:txBody>
          <a:bodyPr wrap="square" rtlCol="0">
            <a:spAutoFit/>
          </a:bodyPr>
          <a:lstStyle/>
          <a:p>
            <a:r>
              <a:rPr lang="en-US" sz="2800" b="1" dirty="0"/>
              <a:t>Seed production thresholds</a:t>
            </a:r>
          </a:p>
          <a:p>
            <a:endParaRPr lang="en-US" sz="2800" b="1" dirty="0"/>
          </a:p>
          <a:p>
            <a:r>
              <a:rPr lang="en-US" sz="2800" dirty="0"/>
              <a:t>Corn: 4-year &gt; 3-year &gt; 2-year</a:t>
            </a:r>
          </a:p>
          <a:p>
            <a:endParaRPr lang="en-US" sz="2800" dirty="0"/>
          </a:p>
          <a:p>
            <a:r>
              <a:rPr lang="en-US" sz="2800" dirty="0"/>
              <a:t>Soybean: 2-year &gt; 3-year &gt; 4-year</a:t>
            </a:r>
          </a:p>
          <a:p>
            <a:endParaRPr lang="en-US" sz="2800" dirty="0"/>
          </a:p>
          <a:p>
            <a:r>
              <a:rPr lang="en-US" sz="2800" dirty="0"/>
              <a:t>Oat: 3-year &gt; 4-year</a:t>
            </a:r>
          </a:p>
        </p:txBody>
      </p:sp>
      <p:pic>
        <p:nvPicPr>
          <p:cNvPr id="5" name="Picture" descr="Figure 3: Population size at the end of a rotation cycle over 100 rotational cycles (the 2-year rotation ended at the soybean phase, the 3-year rotation ended at the oat phase, and the 4-year rotation ended at the alfalfa phase). All simulations started with a seed column of 10000 female seeds in the top 0 - 2 cm soil stratum and 0 female seed in the bottom 2 - 20 cm soil stratum. The simulation applied improved weed control efficacy on cohorts 1 through 3 in corn and soybean only. The relationships of aboveground mass and fecundity in Nguyen and Liebman (2022a) were used to estimate cohort-based fecundity. It was expected that no waterhemp cohorts in any crop environments but only the cohorts 1 through 3 in corn and soybean were manipulated to find the seed production thresholds. However, additional control efficacy was needed in some crop phases outside of the expected group to reduce seed production potentials. The crop phases marked with an asterisk (*) are where control measures extended beyond waterhemp cohort 3 would be neccessary. The crop phases marked with an inverted comma (’) are where no additional control was applied. Each panel was annotated with the average fecundity thresholds for the first three waterhemp cohorts in corn and soybean followed by the whole crop phase. The red horizontal line marks lambda = 1.">
            <a:extLst>
              <a:ext uri="{FF2B5EF4-FFF2-40B4-BE49-F238E27FC236}">
                <a16:creationId xmlns:a16="http://schemas.microsoft.com/office/drawing/2014/main" id="{4F2668E8-E033-2DF6-CC05-C721E622E139}"/>
              </a:ext>
            </a:extLst>
          </p:cNvPr>
          <p:cNvPicPr/>
          <p:nvPr/>
        </p:nvPicPr>
        <p:blipFill>
          <a:blip r:embed="rId3"/>
          <a:stretch>
            <a:fillRect/>
          </a:stretch>
        </p:blipFill>
        <p:spPr bwMode="auto">
          <a:xfrm>
            <a:off x="285750" y="115486"/>
            <a:ext cx="6343650" cy="6627027"/>
          </a:xfrm>
          <a:prstGeom prst="rect">
            <a:avLst/>
          </a:prstGeom>
          <a:noFill/>
          <a:ln w="9525">
            <a:noFill/>
            <a:headEnd/>
            <a:tailEnd/>
          </a:ln>
        </p:spPr>
      </p:pic>
    </p:spTree>
    <p:extLst>
      <p:ext uri="{BB962C8B-B14F-4D97-AF65-F5344CB8AC3E}">
        <p14:creationId xmlns:p14="http://schemas.microsoft.com/office/powerpoint/2010/main" val="2978422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2-year &gt; 4-year &gt; 3-year</a:t>
            </a:r>
          </a:p>
        </p:txBody>
      </p:sp>
      <mc:AlternateContent xmlns:mc="http://schemas.openxmlformats.org/markup-compatibility/2006">
        <mc:Choice xmlns:a14="http://schemas.microsoft.com/office/drawing/2010/main"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r>
                            <a:rPr lang="en-US" dirty="0">
                              <a:solidFill>
                                <a:schemeClr val="tx1"/>
                              </a:solidFill>
                            </a:rPr>
                            <a:t>8.9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Choice>
        <mc:Fallback>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endParaRPr lang="en-US"/>
                        </a:p>
                      </a:txBody>
                      <a:tcPr>
                        <a:blipFill>
                          <a:blip r:embed="rId3"/>
                          <a:stretch>
                            <a:fillRect l="-473958" t="-310345" r="-100000" b="-631034"/>
                          </a:stretch>
                        </a:blipFill>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124513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2-year &gt; 4-year </a:t>
            </a:r>
          </a:p>
        </p:txBody>
      </p:sp>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2028779086"/>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253</a:t>
                      </a:r>
                    </a:p>
                  </a:txBody>
                  <a:tcPr/>
                </a:tc>
                <a:tc>
                  <a:txBody>
                    <a:bodyPr/>
                    <a:lstStyle/>
                    <a:p>
                      <a:r>
                        <a:rPr lang="en-US" dirty="0"/>
                        <a:t>701</a:t>
                      </a:r>
                    </a:p>
                  </a:txBody>
                  <a:tcPr/>
                </a:tc>
                <a:tc>
                  <a:txBody>
                    <a:bodyPr/>
                    <a:lstStyle/>
                    <a:p>
                      <a:r>
                        <a:rPr lang="en-US" dirty="0"/>
                        <a:t>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0.8</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791</a:t>
                      </a:r>
                    </a:p>
                  </a:txBody>
                  <a:tcPr/>
                </a:tc>
                <a:tc>
                  <a:txBody>
                    <a:bodyPr/>
                    <a:lstStyle/>
                    <a:p>
                      <a:r>
                        <a:rPr lang="en-US" dirty="0"/>
                        <a:t>195</a:t>
                      </a:r>
                    </a:p>
                  </a:txBody>
                  <a:tcPr/>
                </a:tc>
                <a:tc>
                  <a:txBody>
                    <a:bodyPr/>
                    <a:lstStyle/>
                    <a:p>
                      <a:r>
                        <a:rPr lang="en-US" dirty="0"/>
                        <a:t>83</a:t>
                      </a:r>
                    </a:p>
                  </a:txBody>
                  <a:tcPr/>
                </a:tc>
                <a:tc>
                  <a:txBody>
                    <a:bodyPr/>
                    <a:lstStyle/>
                    <a:p>
                      <a:r>
                        <a:rPr lang="en-US" dirty="0">
                          <a:solidFill>
                            <a:srgbClr val="00B050"/>
                          </a:solidFill>
                        </a:rPr>
                        <a:t>1007</a:t>
                      </a:r>
                    </a:p>
                  </a:txBody>
                  <a:tcPr/>
                </a:tc>
                <a:tc>
                  <a:txBody>
                    <a:bodyPr/>
                    <a:lstStyle/>
                    <a:p>
                      <a:r>
                        <a:rPr lang="en-US" dirty="0">
                          <a:solidFill>
                            <a:srgbClr val="00B050"/>
                          </a:solidFill>
                        </a:rPr>
                        <a:t>1.4</a:t>
                      </a:r>
                    </a:p>
                  </a:txBody>
                  <a:tcPr/>
                </a:tc>
                <a:tc>
                  <a:txBody>
                    <a:bodyPr/>
                    <a:lstStyle/>
                    <a:p>
                      <a:r>
                        <a:rPr lang="en-US" dirty="0">
                          <a:solidFill>
                            <a:srgbClr val="00B050"/>
                          </a:solidFill>
                        </a:rPr>
                        <a:t>0.4</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245</a:t>
                      </a:r>
                    </a:p>
                  </a:txBody>
                  <a:tcPr/>
                </a:tc>
                <a:tc>
                  <a:txBody>
                    <a:bodyPr/>
                    <a:lstStyle/>
                    <a:p>
                      <a:r>
                        <a:rPr lang="en-US" dirty="0"/>
                        <a:t>3759</a:t>
                      </a:r>
                    </a:p>
                  </a:txBody>
                  <a:tcPr/>
                </a:tc>
                <a:tc>
                  <a:txBody>
                    <a:bodyPr/>
                    <a:lstStyle/>
                    <a:p>
                      <a:r>
                        <a:rPr lang="en-US" dirty="0"/>
                        <a:t>371</a:t>
                      </a:r>
                    </a:p>
                  </a:txBody>
                  <a:tcPr/>
                </a:tc>
                <a:tc>
                  <a:txBody>
                    <a:bodyPr/>
                    <a:lstStyle/>
                    <a:p>
                      <a:r>
                        <a:rPr lang="en-US" dirty="0">
                          <a:solidFill>
                            <a:schemeClr val="tx1"/>
                          </a:solidFill>
                        </a:rPr>
                        <a:t>96</a:t>
                      </a:r>
                    </a:p>
                  </a:txBody>
                  <a:tcPr/>
                </a:tc>
                <a:tc>
                  <a:txBody>
                    <a:bodyPr/>
                    <a:lstStyle/>
                    <a:p>
                      <a:r>
                        <a:rPr lang="en-US" dirty="0">
                          <a:solidFill>
                            <a:srgbClr val="00B050"/>
                          </a:solidFill>
                        </a:rPr>
                        <a:t>8</a:t>
                      </a:r>
                    </a:p>
                  </a:txBody>
                  <a:tcPr/>
                </a:tc>
                <a:tc>
                  <a:txBody>
                    <a:bodyPr/>
                    <a:lstStyle/>
                    <a:p>
                      <a:r>
                        <a:rPr lang="en-US" dirty="0">
                          <a:solidFill>
                            <a:srgbClr val="00B050"/>
                          </a:solidFill>
                        </a:rPr>
                        <a:t>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194</a:t>
                      </a:r>
                    </a:p>
                  </a:txBody>
                  <a:tcPr/>
                </a:tc>
                <a:tc>
                  <a:txBody>
                    <a:bodyPr/>
                    <a:lstStyle/>
                    <a:p>
                      <a:r>
                        <a:rPr lang="en-US" dirty="0"/>
                        <a:t>144</a:t>
                      </a:r>
                    </a:p>
                  </a:txBody>
                  <a:tcPr/>
                </a:tc>
                <a:tc>
                  <a:txBody>
                    <a:bodyPr/>
                    <a:lstStyle/>
                    <a:p>
                      <a:r>
                        <a:rPr lang="en-US" dirty="0"/>
                        <a:t>709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81</a:t>
                      </a:r>
                    </a:p>
                  </a:txBody>
                  <a:tcPr/>
                </a:tc>
                <a:tc>
                  <a:txBody>
                    <a:bodyPr/>
                    <a:lstStyle/>
                    <a:p>
                      <a:r>
                        <a:rPr lang="en-US" dirty="0">
                          <a:solidFill>
                            <a:srgbClr val="00B050"/>
                          </a:solidFill>
                        </a:rPr>
                        <a:t>65</a:t>
                      </a:r>
                    </a:p>
                  </a:txBody>
                  <a:tcPr/>
                </a:tc>
                <a:tc>
                  <a:txBody>
                    <a:bodyPr/>
                    <a:lstStyle/>
                    <a:p>
                      <a:r>
                        <a:rPr lang="en-US" dirty="0">
                          <a:solidFill>
                            <a:srgbClr val="00B050"/>
                          </a:solidFill>
                        </a:rPr>
                        <a:t>42</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72</a:t>
                      </a:r>
                    </a:p>
                  </a:txBody>
                  <a:tcPr/>
                </a:tc>
                <a:tc>
                  <a:txBody>
                    <a:bodyPr/>
                    <a:lstStyle/>
                    <a:p>
                      <a:r>
                        <a:rPr lang="en-US" dirty="0">
                          <a:solidFill>
                            <a:srgbClr val="00B050"/>
                          </a:solidFill>
                        </a:rPr>
                        <a:t>46</a:t>
                      </a:r>
                    </a:p>
                  </a:txBody>
                  <a:tcPr/>
                </a:tc>
                <a:tc>
                  <a:txBody>
                    <a:bodyPr/>
                    <a:lstStyle/>
                    <a:p>
                      <a:r>
                        <a:rPr lang="en-US" dirty="0">
                          <a:solidFill>
                            <a:srgbClr val="00B050"/>
                          </a:solidFill>
                        </a:rPr>
                        <a:t>196</a:t>
                      </a:r>
                    </a:p>
                  </a:txBody>
                  <a:tcPr/>
                </a:tc>
                <a:tc>
                  <a:txBody>
                    <a:bodyPr/>
                    <a:lstStyle/>
                    <a:p>
                      <a:r>
                        <a:rPr lang="en-US" dirty="0">
                          <a:solidFill>
                            <a:srgbClr val="00B050"/>
                          </a:solidFill>
                        </a:rPr>
                        <a:t>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1646</a:t>
                      </a:r>
                    </a:p>
                  </a:txBody>
                  <a:tcPr/>
                </a:tc>
                <a:tc>
                  <a:txBody>
                    <a:bodyPr/>
                    <a:lstStyle/>
                    <a:p>
                      <a:r>
                        <a:rPr lang="en-US" dirty="0"/>
                        <a:t>5567</a:t>
                      </a:r>
                    </a:p>
                  </a:txBody>
                  <a:tcPr/>
                </a:tc>
                <a:tc>
                  <a:txBody>
                    <a:bodyPr/>
                    <a:lstStyle/>
                    <a:p>
                      <a:r>
                        <a:rPr lang="en-US" dirty="0"/>
                        <a:t>148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51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71</a:t>
                      </a:r>
                    </a:p>
                  </a:txBody>
                  <a:tcPr/>
                </a:tc>
                <a:tc>
                  <a:txBody>
                    <a:bodyPr/>
                    <a:lstStyle/>
                    <a:p>
                      <a:r>
                        <a:rPr lang="en-US" dirty="0"/>
                        <a:t>18</a:t>
                      </a:r>
                    </a:p>
                  </a:txBody>
                  <a:tcPr/>
                </a:tc>
                <a:tc>
                  <a:txBody>
                    <a:bodyPr/>
                    <a:lstStyle/>
                    <a:p>
                      <a:r>
                        <a:rPr lang="en-US" dirty="0"/>
                        <a:t>0.6</a:t>
                      </a:r>
                    </a:p>
                  </a:txBody>
                  <a:tcPr/>
                </a:tc>
                <a:tc>
                  <a:txBody>
                    <a:bodyPr/>
                    <a:lstStyle/>
                    <a:p>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99</a:t>
                      </a:r>
                    </a:p>
                  </a:txBody>
                  <a:tcPr/>
                </a:tc>
                <a:tc>
                  <a:txBody>
                    <a:bodyPr/>
                    <a:lstStyle/>
                    <a:p>
                      <a:r>
                        <a:rPr lang="en-US" dirty="0">
                          <a:solidFill>
                            <a:srgbClr val="00B050"/>
                          </a:solidFill>
                        </a:rPr>
                        <a:t>147</a:t>
                      </a:r>
                    </a:p>
                  </a:txBody>
                  <a:tcPr/>
                </a:tc>
                <a:tc>
                  <a:txBody>
                    <a:bodyPr/>
                    <a:lstStyle/>
                    <a:p>
                      <a:r>
                        <a:rPr lang="en-US" dirty="0">
                          <a:solidFill>
                            <a:srgbClr val="00B050"/>
                          </a:solidFill>
                        </a:rPr>
                        <a:t>75</a:t>
                      </a:r>
                    </a:p>
                  </a:txBody>
                  <a:tcPr/>
                </a:tc>
                <a:tc>
                  <a:txBody>
                    <a:bodyPr/>
                    <a:lstStyle/>
                    <a:p>
                      <a:r>
                        <a:rPr lang="en-US" dirty="0">
                          <a:solidFill>
                            <a:srgbClr val="00B050"/>
                          </a:solidFill>
                        </a:rPr>
                        <a:t>38</a:t>
                      </a:r>
                    </a:p>
                  </a:txBody>
                  <a:tcPr/>
                </a:tc>
                <a:tc>
                  <a:txBody>
                    <a:bodyPr/>
                    <a:lstStyle/>
                    <a:p>
                      <a:r>
                        <a:rPr lang="en-US" dirty="0">
                          <a:solidFill>
                            <a:srgbClr val="00B050"/>
                          </a:solidFill>
                        </a:rPr>
                        <a:t>6</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125</a:t>
                      </a:r>
                    </a:p>
                  </a:txBody>
                  <a:tcPr/>
                </a:tc>
                <a:tc>
                  <a:txBody>
                    <a:bodyPr/>
                    <a:lstStyle/>
                    <a:p>
                      <a:r>
                        <a:rPr lang="en-US" dirty="0">
                          <a:solidFill>
                            <a:srgbClr val="00B050"/>
                          </a:solidFill>
                        </a:rPr>
                        <a:t>2</a:t>
                      </a:r>
                    </a:p>
                  </a:txBody>
                  <a:tcPr/>
                </a:tc>
                <a:tc>
                  <a:txBody>
                    <a:bodyPr/>
                    <a:lstStyle/>
                    <a:p>
                      <a:r>
                        <a:rPr lang="en-US" dirty="0">
                          <a:solidFill>
                            <a:srgbClr val="00B050"/>
                          </a:solidFill>
                        </a:rPr>
                        <a:t>29</a:t>
                      </a:r>
                    </a:p>
                  </a:txBody>
                  <a:tcPr/>
                </a:tc>
                <a:tc>
                  <a:txBody>
                    <a:bodyPr/>
                    <a:lstStyle/>
                    <a:p>
                      <a:r>
                        <a:rPr lang="en-US" dirty="0">
                          <a:solidFill>
                            <a:srgbClr val="00B050"/>
                          </a:solidFill>
                        </a:rPr>
                        <a:t>1.6</a:t>
                      </a:r>
                    </a:p>
                  </a:txBody>
                  <a:tcPr/>
                </a:tc>
                <a:tc>
                  <a:txBody>
                    <a:bodyPr/>
                    <a:lstStyle/>
                    <a:p>
                      <a:r>
                        <a:rPr lang="en-US" dirty="0">
                          <a:solidFill>
                            <a:srgbClr val="00B050"/>
                          </a:solidFill>
                        </a:rPr>
                        <a:t>1.5</a:t>
                      </a:r>
                    </a:p>
                  </a:txBody>
                  <a:tcPr/>
                </a:tc>
                <a:extLst>
                  <a:ext uri="{0D108BD9-81ED-4DB2-BD59-A6C34878D82A}">
                    <a16:rowId xmlns:a16="http://schemas.microsoft.com/office/drawing/2014/main" val="3011766082"/>
                  </a:ext>
                </a:extLst>
              </a:tr>
            </a:tbl>
          </a:graphicData>
        </a:graphic>
      </p:graphicFrame>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39172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Mature plant density threshold simulation</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E56B4DAE-DCA6-43AF-B4DA-B0397D719302}"/>
                  </a:ext>
                </a:extLst>
              </p:cNvPr>
              <p:cNvSpPr>
                <a:spLocks noGrp="1"/>
              </p:cNvSpPr>
              <p:nvPr>
                <p:ph idx="1"/>
              </p:nvPr>
            </p:nvSpPr>
            <p:spPr>
              <a:xfrm>
                <a:off x="838200" y="1825625"/>
                <a:ext cx="10515600" cy="4351338"/>
              </a:xfrm>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the </a:t>
                </a:r>
                <a:r>
                  <a:rPr lang="en-US" sz="3600" b="1" i="1" dirty="0">
                    <a:solidFill>
                      <a:srgbClr val="7030A0"/>
                    </a:solidFill>
                  </a:rPr>
                  <a:t>mature plant density thresholds </a:t>
                </a:r>
                <a:r>
                  <a:rPr lang="en-US" sz="3600" i="1" dirty="0"/>
                  <a:t>(plant m</a:t>
                </a:r>
                <a:r>
                  <a:rPr lang="en-US" sz="3600" i="1" baseline="30000" dirty="0"/>
                  <a:t>-1</a:t>
                </a:r>
                <a:r>
                  <a:rPr lang="en-US" sz="3600" i="1" dirty="0"/>
                  <a:t>) of waterhemp cohorts 1 through 3 in corn and soybean phases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p:sp>
            <p:nvSpPr>
              <p:cNvPr id="4" name="Content Placeholder 2">
                <a:extLst>
                  <a:ext uri="{FF2B5EF4-FFF2-40B4-BE49-F238E27FC236}">
                    <a16:creationId xmlns:a16="http://schemas.microsoft.com/office/drawing/2014/main" id="{E56B4DAE-DCA6-43AF-B4DA-B0397D71930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6353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835588" y="788962"/>
            <a:ext cx="5706705"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Mature plant density thresholds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r>
              <a:rPr lang="en-US" sz="2800" dirty="0">
                <a:solidFill>
                  <a:prstClr val="black"/>
                </a:solidFill>
                <a:latin typeface="Calibri" panose="020F0502020204030204"/>
              </a:rPr>
              <a:t>Corn: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4-year &gt; </a:t>
            </a:r>
            <a:r>
              <a:rPr lang="en-US" sz="2800" dirty="0">
                <a:solidFill>
                  <a:prstClr val="black"/>
                </a:solidFill>
              </a:rPr>
              <a:t>2-year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alibri" panose="020F0502020204030204"/>
              </a:rPr>
              <a:t>Soybean: 2-year &gt; 4-year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Oat: 3-year &gt; 4-year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descr="Figure 3: Population size at the end of a rotation cycle over 100 rotational cycles (the 2-year rotation ended at the soybean phase, the 3-year rotation ended at the oat phase, and the 4-year rotation ended at the alfalfa phase). All simulations started with a seed column of 10000 female seeds in the top 0 - 2 cm soil stratum and 0 female seed in the bottom 2 - 20 cm soil stratum. The simulation applied improved weed control efficacy on cohorts 1 through 3 in corn and soybean only. The relationships of aboveground mass and fecundity in Nguyen and Liebman (2022a) were used to estimate cohort-based fecundity. It was expected that no waterhemp cohorts in any crop environments but only the cohorts 1 through 3 in corn and soybean had their survival rates manipulated to find the mature plant density thresholds. However, additional control efficacy was needed in some crop phases outside of the expected groups to reduced the mature plant densities. The crop phases marked with an asterik (*) are where control measures extended beyond the expected cohorts within the expected crop environments would be neccessary. Each panel was annotated with the average fecundity thresholds for the first three waterhemp cohorts in corn and soybean followed by the whole crop phase. The crop phases marked with an inverted comma (’) are where no additional control was applied. The red horizontal line marks lambda = 1.">
            <a:extLst>
              <a:ext uri="{FF2B5EF4-FFF2-40B4-BE49-F238E27FC236}">
                <a16:creationId xmlns:a16="http://schemas.microsoft.com/office/drawing/2014/main" id="{EEE1ABD4-ADAC-2F2F-C406-4DECEF28C5F1}"/>
              </a:ext>
            </a:extLst>
          </p:cNvPr>
          <p:cNvPicPr/>
          <p:nvPr/>
        </p:nvPicPr>
        <p:blipFill>
          <a:blip r:embed="rId3"/>
          <a:stretch>
            <a:fillRect/>
          </a:stretch>
        </p:blipFill>
        <p:spPr bwMode="auto">
          <a:xfrm>
            <a:off x="493776" y="272796"/>
            <a:ext cx="6341812" cy="6312408"/>
          </a:xfrm>
          <a:prstGeom prst="rect">
            <a:avLst/>
          </a:prstGeom>
          <a:noFill/>
          <a:ln w="9525">
            <a:noFill/>
            <a:headEnd/>
            <a:tailEnd/>
          </a:ln>
        </p:spPr>
      </p:pic>
    </p:spTree>
    <p:extLst>
      <p:ext uri="{BB962C8B-B14F-4D97-AF65-F5344CB8AC3E}">
        <p14:creationId xmlns:p14="http://schemas.microsoft.com/office/powerpoint/2010/main" val="2556823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4-year &gt; 2-year</a:t>
            </a:r>
          </a:p>
        </p:txBody>
      </p:sp>
      <mc:AlternateContent xmlns:mc="http://schemas.openxmlformats.org/markup-compatibility/2006">
        <mc:Choice xmlns:a14="http://schemas.microsoft.com/office/drawing/2010/main"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4.4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8.7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2.2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8.3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chemeClr val="tx1"/>
                              </a:solidFill>
                            </a:rPr>
                            <a:t>2.0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chemeClr val="tx1"/>
                              </a:solidFill>
                            </a:rPr>
                            <a:t>3.6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rgbClr val="00B050"/>
                              </a:solidFill>
                            </a:rPr>
                            <a:t>2.3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9.6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3.5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8.5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Choice>
        <mc:Fallback>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endParaRPr lang="en-US"/>
                        </a:p>
                      </a:txBody>
                      <a:tcPr>
                        <a:blipFill>
                          <a:blip r:embed="rId3"/>
                          <a:stretch>
                            <a:fillRect l="-278947" t="-513793" r="-302105" b="-427586"/>
                          </a:stretch>
                        </a:blipFill>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endParaRPr lang="en-US"/>
                        </a:p>
                      </a:txBody>
                      <a:tcPr>
                        <a:blipFill>
                          <a:blip r:embed="rId3"/>
                          <a:stretch>
                            <a:fillRect l="-378947" t="-613793" r="-202105" b="-327586"/>
                          </a:stretch>
                        </a:blipFill>
                      </a:tcPr>
                    </a:tc>
                    <a:tc>
                      <a:txBody>
                        <a:bodyPr/>
                        <a:lstStyle/>
                        <a:p>
                          <a:endParaRPr lang="en-US"/>
                        </a:p>
                      </a:txBody>
                      <a:tcPr>
                        <a:blipFill>
                          <a:blip r:embed="rId3"/>
                          <a:stretch>
                            <a:fillRect l="-473958" t="-613793" r="-100000" b="-327586"/>
                          </a:stretch>
                        </a:blipFill>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endParaRPr lang="en-US"/>
                        </a:p>
                      </a:txBody>
                      <a:tcPr>
                        <a:blipFill>
                          <a:blip r:embed="rId3"/>
                          <a:stretch>
                            <a:fillRect l="-278947" t="-913793" r="-302105" b="-27586"/>
                          </a:stretch>
                        </a:blipFill>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3823834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Similar control efficacy required</a:t>
            </a:r>
          </a:p>
        </p:txBody>
      </p:sp>
      <mc:AlternateContent xmlns:mc="http://schemas.openxmlformats.org/markup-compatibility/2006">
        <mc:Choice xmlns:a14="http://schemas.microsoft.com/office/drawing/2010/main"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2.6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r>
                            <a:rPr lang="en-US" dirty="0"/>
                            <a:t>3.2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2.2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5.5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3.9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4.3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1.9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3.3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1.1</a:t>
                          </a:r>
                        </a:p>
                      </a:txBody>
                      <a:tcPr/>
                    </a:tc>
                    <a:tc>
                      <a:txBody>
                        <a:bodyPr/>
                        <a:lstStyle/>
                        <a:p>
                          <a:r>
                            <a:rPr lang="en-US" dirty="0">
                              <a:solidFill>
                                <a:srgbClr val="00B050"/>
                              </a:solidFill>
                            </a:rPr>
                            <a:t>7.3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8.2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5.5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3.8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4.2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9.5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1.2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7.1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6.0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2.8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Choice>
        <mc:Fallback>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r>
                            <a:rPr lang="en-US" dirty="0">
                              <a:solidFill>
                                <a:srgbClr val="00B050"/>
                              </a:solidFill>
                            </a:rPr>
                            <a:t>1.1</a:t>
                          </a:r>
                        </a:p>
                      </a:txBody>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14865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F26E-9A74-4695-BE97-669A6147EE36}"/>
              </a:ext>
            </a:extLst>
          </p:cNvPr>
          <p:cNvSpPr>
            <a:spLocks noGrp="1"/>
          </p:cNvSpPr>
          <p:nvPr>
            <p:ph type="title"/>
          </p:nvPr>
        </p:nvSpPr>
        <p:spPr/>
        <p:txBody>
          <a:bodyPr/>
          <a:lstStyle/>
          <a:p>
            <a:r>
              <a:rPr lang="en-US" dirty="0"/>
              <a:t>Dissertation organization</a:t>
            </a:r>
          </a:p>
        </p:txBody>
      </p:sp>
      <p:sp>
        <p:nvSpPr>
          <p:cNvPr id="3" name="Content Placeholder 2">
            <a:extLst>
              <a:ext uri="{FF2B5EF4-FFF2-40B4-BE49-F238E27FC236}">
                <a16:creationId xmlns:a16="http://schemas.microsoft.com/office/drawing/2014/main" id="{34EDF37B-98C9-4E4C-BB47-CCBEF8121860}"/>
              </a:ext>
            </a:extLst>
          </p:cNvPr>
          <p:cNvSpPr>
            <a:spLocks noGrp="1"/>
          </p:cNvSpPr>
          <p:nvPr>
            <p:ph idx="1"/>
          </p:nvPr>
        </p:nvSpPr>
        <p:spPr/>
        <p:txBody>
          <a:bodyPr/>
          <a:lstStyle/>
          <a:p>
            <a:r>
              <a:rPr lang="en-US" dirty="0"/>
              <a:t>Weed community composition in simple and more diverse cropping systems </a:t>
            </a:r>
          </a:p>
          <a:p>
            <a:endParaRPr lang="en-US" dirty="0"/>
          </a:p>
          <a:p>
            <a:r>
              <a:rPr lang="en-US" dirty="0"/>
              <a:t>Impact of cropping system diversification on vegetative and reproductive characteristics of waterhemp</a:t>
            </a:r>
          </a:p>
          <a:p>
            <a:endParaRPr lang="en-US" dirty="0"/>
          </a:p>
          <a:p>
            <a:r>
              <a:rPr lang="en-US" dirty="0"/>
              <a:t>Effects of crop rotation on common waterhemp population dynamics: prospective and retrospective analyses</a:t>
            </a:r>
          </a:p>
        </p:txBody>
      </p:sp>
    </p:spTree>
    <p:extLst>
      <p:ext uri="{BB962C8B-B14F-4D97-AF65-F5344CB8AC3E}">
        <p14:creationId xmlns:p14="http://schemas.microsoft.com/office/powerpoint/2010/main" val="26953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fontScale="92500" lnSpcReduction="10000"/>
          </a:bodyPr>
          <a:lstStyle/>
          <a:p>
            <a:r>
              <a:rPr lang="en-US" sz="3200" dirty="0"/>
              <a:t>Crop identity was the most influential factor in the individual, population, and community dynamics</a:t>
            </a:r>
          </a:p>
          <a:p>
            <a:r>
              <a:rPr lang="en-US" sz="3200" dirty="0"/>
              <a:t>No yield decline was found in any crop in coincidence with higher weed community abundance </a:t>
            </a:r>
          </a:p>
          <a:p>
            <a:r>
              <a:rPr lang="en-US" sz="3200" dirty="0"/>
              <a:t>More diverse and species-rich weed communities were found in more diverse cropping systems</a:t>
            </a:r>
          </a:p>
          <a:p>
            <a:r>
              <a:rPr lang="en-US" sz="3200" dirty="0"/>
              <a:t>Lower evenness index of weed community was recorded in the more diverse cropping systems, but more of the rarer weed species were found and the relative abundance of competitive weed species was more even</a:t>
            </a:r>
          </a:p>
        </p:txBody>
      </p:sp>
    </p:spTree>
    <p:extLst>
      <p:ext uri="{BB962C8B-B14F-4D97-AF65-F5344CB8AC3E}">
        <p14:creationId xmlns:p14="http://schemas.microsoft.com/office/powerpoint/2010/main" val="76355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 (continued)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a:bodyPr>
          <a:lstStyle/>
          <a:p>
            <a:r>
              <a:rPr lang="en-US" sz="3200" dirty="0"/>
              <a:t>Waterhemp's reproductive potential was reduced in the cool-season crops, and thus, its population growth rates were reduced.</a:t>
            </a:r>
          </a:p>
          <a:p>
            <a:r>
              <a:rPr lang="en-US" sz="3200" dirty="0"/>
              <a:t>Oat and alfalfa crop environments provide fairly reliable opportunities to reduce waterhemp seedbank density</a:t>
            </a:r>
          </a:p>
          <a:p>
            <a:r>
              <a:rPr lang="en-US" sz="3200" dirty="0"/>
              <a:t>Extending the 2-year rotation of warm-season crops with two years of cool-season crops could be effective in stabilizing waterhemp soil seedbank</a:t>
            </a:r>
          </a:p>
          <a:p>
            <a:endParaRPr lang="en-US" sz="3200" dirty="0"/>
          </a:p>
        </p:txBody>
      </p:sp>
    </p:spTree>
    <p:extLst>
      <p:ext uri="{BB962C8B-B14F-4D97-AF65-F5344CB8AC3E}">
        <p14:creationId xmlns:p14="http://schemas.microsoft.com/office/powerpoint/2010/main" val="403002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8791-FD21-4678-B2A3-492C73AC29A4}"/>
              </a:ext>
            </a:extLst>
          </p:cNvPr>
          <p:cNvSpPr>
            <a:spLocks noGrp="1"/>
          </p:cNvSpPr>
          <p:nvPr>
            <p:ph type="title"/>
          </p:nvPr>
        </p:nvSpPr>
        <p:spPr/>
        <p:txBody>
          <a:bodyPr/>
          <a:lstStyle/>
          <a:p>
            <a:r>
              <a:rPr lang="en-US"/>
              <a:t>Shortcomings and future research </a:t>
            </a:r>
            <a:endParaRPr lang="en-US" dirty="0"/>
          </a:p>
        </p:txBody>
      </p:sp>
      <p:graphicFrame>
        <p:nvGraphicFramePr>
          <p:cNvPr id="11" name="Content Placeholder 2">
            <a:extLst>
              <a:ext uri="{FF2B5EF4-FFF2-40B4-BE49-F238E27FC236}">
                <a16:creationId xmlns:a16="http://schemas.microsoft.com/office/drawing/2014/main" id="{5617EC03-C75F-3B23-39B1-3FA59915F5C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20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27" descr="Clear sky with hay bales on field">
            <a:extLst>
              <a:ext uri="{FF2B5EF4-FFF2-40B4-BE49-F238E27FC236}">
                <a16:creationId xmlns:a16="http://schemas.microsoft.com/office/drawing/2014/main" id="{8F3097A2-CD67-0973-16E2-1929A08BC748}"/>
              </a:ext>
            </a:extLst>
          </p:cNvPr>
          <p:cNvPicPr>
            <a:picLocks noGrp="1" noChangeAspect="1"/>
          </p:cNvPicPr>
          <p:nvPr>
            <p:ph idx="1"/>
          </p:nvPr>
        </p:nvPicPr>
        <p:blipFill rotWithShape="1">
          <a:blip r:embed="rId2"/>
          <a:srcRect t="15413"/>
          <a:stretch/>
        </p:blipFill>
        <p:spPr>
          <a:xfrm>
            <a:off x="20" y="10"/>
            <a:ext cx="12191980" cy="6857990"/>
          </a:xfrm>
          <a:prstGeom prst="rect">
            <a:avLst/>
          </a:prstGeom>
        </p:spPr>
      </p:pic>
      <p:sp>
        <p:nvSpPr>
          <p:cNvPr id="38" name="Rectangle 3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7BB19-3A16-B1CE-1F04-6FB6A3D9955C}"/>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p>
        </p:txBody>
      </p:sp>
      <p:cxnSp>
        <p:nvCxnSpPr>
          <p:cNvPr id="40" name="Straight Connector 3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2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92438E-94C9-B156-E48C-E2FBE71D9CAD}"/>
              </a:ext>
            </a:extLst>
          </p:cNvPr>
          <p:cNvPicPr>
            <a:picLocks noGrp="1" noChangeAspect="1"/>
          </p:cNvPicPr>
          <p:nvPr>
            <p:ph idx="1"/>
          </p:nvPr>
        </p:nvPicPr>
        <p:blipFill>
          <a:blip r:embed="rId3"/>
          <a:stretch>
            <a:fillRect/>
          </a:stretch>
        </p:blipFill>
        <p:spPr>
          <a:xfrm>
            <a:off x="643467" y="716363"/>
            <a:ext cx="10905066" cy="5425272"/>
          </a:xfrm>
          <a:prstGeom prst="rect">
            <a:avLst/>
          </a:prstGeom>
        </p:spPr>
      </p:pic>
      <p:sp>
        <p:nvSpPr>
          <p:cNvPr id="6" name="TextBox 5">
            <a:extLst>
              <a:ext uri="{FF2B5EF4-FFF2-40B4-BE49-F238E27FC236}">
                <a16:creationId xmlns:a16="http://schemas.microsoft.com/office/drawing/2014/main" id="{01637304-3668-32B2-4414-40C9914CE06D}"/>
              </a:ext>
            </a:extLst>
          </p:cNvPr>
          <p:cNvSpPr txBox="1"/>
          <p:nvPr/>
        </p:nvSpPr>
        <p:spPr>
          <a:xfrm>
            <a:off x="278057" y="6358179"/>
            <a:ext cx="3119718" cy="369332"/>
          </a:xfrm>
          <a:prstGeom prst="rect">
            <a:avLst/>
          </a:prstGeom>
          <a:noFill/>
        </p:spPr>
        <p:txBody>
          <a:bodyPr wrap="square" rtlCol="0">
            <a:spAutoFit/>
          </a:bodyPr>
          <a:lstStyle/>
          <a:p>
            <a:r>
              <a:rPr lang="en-US" dirty="0"/>
              <a:t>Photo: Matt Liebman</a:t>
            </a:r>
          </a:p>
        </p:txBody>
      </p:sp>
    </p:spTree>
    <p:extLst>
      <p:ext uri="{BB962C8B-B14F-4D97-AF65-F5344CB8AC3E}">
        <p14:creationId xmlns:p14="http://schemas.microsoft.com/office/powerpoint/2010/main" val="323305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5486D24-D009-4649-9199-DCAC3DAED7C2}"/>
              </a:ext>
            </a:extLst>
          </p:cNvPr>
          <p:cNvGrpSpPr/>
          <p:nvPr/>
        </p:nvGrpSpPr>
        <p:grpSpPr>
          <a:xfrm>
            <a:off x="168972" y="50138"/>
            <a:ext cx="11849957" cy="6807862"/>
            <a:chOff x="168972" y="50138"/>
            <a:chExt cx="11849957" cy="6807862"/>
          </a:xfrm>
        </p:grpSpPr>
        <p:pic>
          <p:nvPicPr>
            <p:cNvPr id="5" name="Picture 4">
              <a:extLst>
                <a:ext uri="{FF2B5EF4-FFF2-40B4-BE49-F238E27FC236}">
                  <a16:creationId xmlns:a16="http://schemas.microsoft.com/office/drawing/2014/main" id="{EDCF461C-2EAE-E645-BFA0-B7A84D21943B}"/>
                </a:ext>
              </a:extLst>
            </p:cNvPr>
            <p:cNvPicPr>
              <a:picLocks noChangeAspect="1"/>
            </p:cNvPicPr>
            <p:nvPr/>
          </p:nvPicPr>
          <p:blipFill>
            <a:blip r:embed="rId3"/>
            <a:stretch>
              <a:fillRect/>
            </a:stretch>
          </p:blipFill>
          <p:spPr>
            <a:xfrm>
              <a:off x="484275" y="50138"/>
              <a:ext cx="11223450" cy="6807862"/>
            </a:xfrm>
            <a:prstGeom prst="rect">
              <a:avLst/>
            </a:prstGeom>
          </p:spPr>
        </p:pic>
        <p:sp>
          <p:nvSpPr>
            <p:cNvPr id="6" name="TextBox 5">
              <a:extLst>
                <a:ext uri="{FF2B5EF4-FFF2-40B4-BE49-F238E27FC236}">
                  <a16:creationId xmlns:a16="http://schemas.microsoft.com/office/drawing/2014/main" id="{1704A85B-50FC-8342-8EAB-49EB9FBC83FC}"/>
                </a:ext>
              </a:extLst>
            </p:cNvPr>
            <p:cNvSpPr txBox="1"/>
            <p:nvPr/>
          </p:nvSpPr>
          <p:spPr>
            <a:xfrm rot="16200000">
              <a:off x="-224470" y="3490666"/>
              <a:ext cx="1156216" cy="369332"/>
            </a:xfrm>
            <a:prstGeom prst="rect">
              <a:avLst/>
            </a:prstGeom>
            <a:noFill/>
          </p:spPr>
          <p:txBody>
            <a:bodyPr wrap="square" rtlCol="0">
              <a:spAutoFit/>
            </a:bodyPr>
            <a:lstStyle/>
            <a:p>
              <a:r>
                <a:rPr lang="en-US" dirty="0"/>
                <a:t>Rotation</a:t>
              </a:r>
              <a:endParaRPr lang="en-US" sz="2000" dirty="0"/>
            </a:p>
          </p:txBody>
        </p:sp>
        <p:pic>
          <p:nvPicPr>
            <p:cNvPr id="8" name="Graphic 7" descr="Plant With Roots with solid fill">
              <a:extLst>
                <a:ext uri="{FF2B5EF4-FFF2-40B4-BE49-F238E27FC236}">
                  <a16:creationId xmlns:a16="http://schemas.microsoft.com/office/drawing/2014/main" id="{ECE25B43-9664-AD4F-AD59-E00C70ACF6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4628" y="1348599"/>
              <a:ext cx="666750" cy="666750"/>
            </a:xfrm>
            <a:prstGeom prst="rect">
              <a:avLst/>
            </a:prstGeom>
          </p:spPr>
        </p:pic>
        <p:pic>
          <p:nvPicPr>
            <p:cNvPr id="10" name="Graphic 9" descr="Plant With Roots with solid fill">
              <a:extLst>
                <a:ext uri="{FF2B5EF4-FFF2-40B4-BE49-F238E27FC236}">
                  <a16:creationId xmlns:a16="http://schemas.microsoft.com/office/drawing/2014/main" id="{82837C9C-7F83-7A46-A941-ADF58DA889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8957" y="1342217"/>
              <a:ext cx="666750" cy="666750"/>
            </a:xfrm>
            <a:prstGeom prst="rect">
              <a:avLst/>
            </a:prstGeom>
          </p:spPr>
        </p:pic>
        <p:pic>
          <p:nvPicPr>
            <p:cNvPr id="11" name="Graphic 10" descr="Plant With Roots with solid fill">
              <a:extLst>
                <a:ext uri="{FF2B5EF4-FFF2-40B4-BE49-F238E27FC236}">
                  <a16:creationId xmlns:a16="http://schemas.microsoft.com/office/drawing/2014/main" id="{FCAD0350-52E7-8B44-B5A4-292EA701F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9598" y="1322762"/>
              <a:ext cx="666750" cy="666750"/>
            </a:xfrm>
            <a:prstGeom prst="rect">
              <a:avLst/>
            </a:prstGeom>
          </p:spPr>
        </p:pic>
        <p:pic>
          <p:nvPicPr>
            <p:cNvPr id="12" name="Graphic 11" descr="Plant With Roots with solid fill">
              <a:extLst>
                <a:ext uri="{FF2B5EF4-FFF2-40B4-BE49-F238E27FC236}">
                  <a16:creationId xmlns:a16="http://schemas.microsoft.com/office/drawing/2014/main" id="{C97C6C39-DBAD-6F47-9769-532A3B3E4D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260" y="1314452"/>
              <a:ext cx="666750" cy="666750"/>
            </a:xfrm>
            <a:prstGeom prst="rect">
              <a:avLst/>
            </a:prstGeom>
          </p:spPr>
        </p:pic>
        <p:pic>
          <p:nvPicPr>
            <p:cNvPr id="13" name="Graphic 12" descr="Plant With Roots with solid fill">
              <a:extLst>
                <a:ext uri="{FF2B5EF4-FFF2-40B4-BE49-F238E27FC236}">
                  <a16:creationId xmlns:a16="http://schemas.microsoft.com/office/drawing/2014/main" id="{3529468D-8CF0-3346-BBAF-41226C0754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953" y="1164827"/>
              <a:ext cx="921960" cy="921960"/>
            </a:xfrm>
            <a:prstGeom prst="rect">
              <a:avLst/>
            </a:prstGeom>
          </p:spPr>
        </p:pic>
        <p:pic>
          <p:nvPicPr>
            <p:cNvPr id="14" name="Graphic 13" descr="Plant With Roots with solid fill">
              <a:extLst>
                <a:ext uri="{FF2B5EF4-FFF2-40B4-BE49-F238E27FC236}">
                  <a16:creationId xmlns:a16="http://schemas.microsoft.com/office/drawing/2014/main" id="{2B210E51-D527-FD4A-B529-845EBEA39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635" y="1159254"/>
              <a:ext cx="921960" cy="921960"/>
            </a:xfrm>
            <a:prstGeom prst="rect">
              <a:avLst/>
            </a:prstGeom>
          </p:spPr>
        </p:pic>
        <p:pic>
          <p:nvPicPr>
            <p:cNvPr id="15" name="Graphic 14" descr="Plant With Roots with solid fill">
              <a:extLst>
                <a:ext uri="{FF2B5EF4-FFF2-40B4-BE49-F238E27FC236}">
                  <a16:creationId xmlns:a16="http://schemas.microsoft.com/office/drawing/2014/main" id="{D68E1D79-FA8B-964B-BAE1-99594D866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7871" y="1123719"/>
              <a:ext cx="921960" cy="921960"/>
            </a:xfrm>
            <a:prstGeom prst="rect">
              <a:avLst/>
            </a:prstGeom>
          </p:spPr>
        </p:pic>
        <p:pic>
          <p:nvPicPr>
            <p:cNvPr id="16" name="Graphic 15" descr="Plant With Roots with solid fill">
              <a:extLst>
                <a:ext uri="{FF2B5EF4-FFF2-40B4-BE49-F238E27FC236}">
                  <a16:creationId xmlns:a16="http://schemas.microsoft.com/office/drawing/2014/main" id="{1D7A030D-E373-6644-A062-6E8D71D1C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9248" y="1143174"/>
              <a:ext cx="921960" cy="921960"/>
            </a:xfrm>
            <a:prstGeom prst="rect">
              <a:avLst/>
            </a:prstGeom>
          </p:spPr>
        </p:pic>
        <p:pic>
          <p:nvPicPr>
            <p:cNvPr id="17" name="Graphic 16" descr="Plant With Roots with solid fill">
              <a:extLst>
                <a:ext uri="{FF2B5EF4-FFF2-40B4-BE49-F238E27FC236}">
                  <a16:creationId xmlns:a16="http://schemas.microsoft.com/office/drawing/2014/main" id="{F950D477-4C66-8749-A5C8-B0FE10BA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2359" y="3280950"/>
              <a:ext cx="666750" cy="666750"/>
            </a:xfrm>
            <a:prstGeom prst="rect">
              <a:avLst/>
            </a:prstGeom>
          </p:spPr>
        </p:pic>
        <p:pic>
          <p:nvPicPr>
            <p:cNvPr id="18" name="Graphic 17" descr="Plant With Roots with solid fill">
              <a:extLst>
                <a:ext uri="{FF2B5EF4-FFF2-40B4-BE49-F238E27FC236}">
                  <a16:creationId xmlns:a16="http://schemas.microsoft.com/office/drawing/2014/main" id="{1C34A92F-1392-F54E-92E6-001EA9AC1C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3970" y="3281323"/>
              <a:ext cx="666750" cy="666750"/>
            </a:xfrm>
            <a:prstGeom prst="rect">
              <a:avLst/>
            </a:prstGeom>
          </p:spPr>
        </p:pic>
        <p:pic>
          <p:nvPicPr>
            <p:cNvPr id="19" name="Graphic 18" descr="Plant With Roots with solid fill">
              <a:extLst>
                <a:ext uri="{FF2B5EF4-FFF2-40B4-BE49-F238E27FC236}">
                  <a16:creationId xmlns:a16="http://schemas.microsoft.com/office/drawing/2014/main" id="{30EF8D4D-42AD-F744-A915-4ABC5470B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7048" y="3300778"/>
              <a:ext cx="666750" cy="666750"/>
            </a:xfrm>
            <a:prstGeom prst="rect">
              <a:avLst/>
            </a:prstGeom>
          </p:spPr>
        </p:pic>
        <p:pic>
          <p:nvPicPr>
            <p:cNvPr id="20" name="Graphic 19" descr="Plant With Roots with solid fill">
              <a:extLst>
                <a:ext uri="{FF2B5EF4-FFF2-40B4-BE49-F238E27FC236}">
                  <a16:creationId xmlns:a16="http://schemas.microsoft.com/office/drawing/2014/main" id="{269C2095-6C8A-D845-9B87-5273512BB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126" y="3266258"/>
              <a:ext cx="666750" cy="666750"/>
            </a:xfrm>
            <a:prstGeom prst="rect">
              <a:avLst/>
            </a:prstGeom>
          </p:spPr>
        </p:pic>
        <p:pic>
          <p:nvPicPr>
            <p:cNvPr id="21" name="Graphic 20" descr="Plant With Roots with solid fill">
              <a:extLst>
                <a:ext uri="{FF2B5EF4-FFF2-40B4-BE49-F238E27FC236}">
                  <a16:creationId xmlns:a16="http://schemas.microsoft.com/office/drawing/2014/main" id="{100BAC21-DD26-8443-900C-C335D07E9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7684" y="3097178"/>
              <a:ext cx="921960" cy="921960"/>
            </a:xfrm>
            <a:prstGeom prst="rect">
              <a:avLst/>
            </a:prstGeom>
          </p:spPr>
        </p:pic>
        <p:pic>
          <p:nvPicPr>
            <p:cNvPr id="22" name="Graphic 21" descr="Plant With Roots with solid fill">
              <a:extLst>
                <a:ext uri="{FF2B5EF4-FFF2-40B4-BE49-F238E27FC236}">
                  <a16:creationId xmlns:a16="http://schemas.microsoft.com/office/drawing/2014/main" id="{B8388559-5AB8-0942-AB34-C1C7E7CA0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501" y="3111060"/>
              <a:ext cx="921960" cy="921960"/>
            </a:xfrm>
            <a:prstGeom prst="rect">
              <a:avLst/>
            </a:prstGeom>
          </p:spPr>
        </p:pic>
        <p:pic>
          <p:nvPicPr>
            <p:cNvPr id="23" name="Graphic 22" descr="Plant With Roots with solid fill">
              <a:extLst>
                <a:ext uri="{FF2B5EF4-FFF2-40B4-BE49-F238E27FC236}">
                  <a16:creationId xmlns:a16="http://schemas.microsoft.com/office/drawing/2014/main" id="{D9B42AA8-AF5D-BD48-BE4F-A78FC4C72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321" y="3101735"/>
              <a:ext cx="921960" cy="921960"/>
            </a:xfrm>
            <a:prstGeom prst="rect">
              <a:avLst/>
            </a:prstGeom>
          </p:spPr>
        </p:pic>
        <p:pic>
          <p:nvPicPr>
            <p:cNvPr id="24" name="Graphic 23" descr="Plant With Roots with solid fill">
              <a:extLst>
                <a:ext uri="{FF2B5EF4-FFF2-40B4-BE49-F238E27FC236}">
                  <a16:creationId xmlns:a16="http://schemas.microsoft.com/office/drawing/2014/main" id="{63B290F1-2B5C-0649-8E41-07C8625775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4261" y="3082280"/>
              <a:ext cx="921960" cy="921960"/>
            </a:xfrm>
            <a:prstGeom prst="rect">
              <a:avLst/>
            </a:prstGeom>
          </p:spPr>
        </p:pic>
        <p:pic>
          <p:nvPicPr>
            <p:cNvPr id="25" name="Graphic 24" descr="Plant With Roots with solid fill">
              <a:extLst>
                <a:ext uri="{FF2B5EF4-FFF2-40B4-BE49-F238E27FC236}">
                  <a16:creationId xmlns:a16="http://schemas.microsoft.com/office/drawing/2014/main" id="{1C4ECF7B-7E9E-1247-9151-3DAA45BD8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7769" y="5204238"/>
              <a:ext cx="666750" cy="666750"/>
            </a:xfrm>
            <a:prstGeom prst="rect">
              <a:avLst/>
            </a:prstGeom>
          </p:spPr>
        </p:pic>
        <p:pic>
          <p:nvPicPr>
            <p:cNvPr id="26" name="Graphic 25" descr="Plant With Roots with solid fill">
              <a:extLst>
                <a:ext uri="{FF2B5EF4-FFF2-40B4-BE49-F238E27FC236}">
                  <a16:creationId xmlns:a16="http://schemas.microsoft.com/office/drawing/2014/main" id="{494594FC-03BB-1D44-B291-218E36D84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1832" y="5197856"/>
              <a:ext cx="666750" cy="666750"/>
            </a:xfrm>
            <a:prstGeom prst="rect">
              <a:avLst/>
            </a:prstGeom>
          </p:spPr>
        </p:pic>
        <p:pic>
          <p:nvPicPr>
            <p:cNvPr id="27" name="Graphic 26" descr="Plant With Roots with solid fill">
              <a:extLst>
                <a:ext uri="{FF2B5EF4-FFF2-40B4-BE49-F238E27FC236}">
                  <a16:creationId xmlns:a16="http://schemas.microsoft.com/office/drawing/2014/main" id="{0085EC45-F1CE-544C-B6A3-16EE5E00C9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63818" y="5185156"/>
              <a:ext cx="666750" cy="666750"/>
            </a:xfrm>
            <a:prstGeom prst="rect">
              <a:avLst/>
            </a:prstGeom>
          </p:spPr>
        </p:pic>
        <p:pic>
          <p:nvPicPr>
            <p:cNvPr id="28" name="Graphic 27" descr="Plant With Roots with solid fill">
              <a:extLst>
                <a:ext uri="{FF2B5EF4-FFF2-40B4-BE49-F238E27FC236}">
                  <a16:creationId xmlns:a16="http://schemas.microsoft.com/office/drawing/2014/main" id="{2978DAF9-47C6-CB4E-BBCA-5B3490D157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401" y="5188736"/>
              <a:ext cx="666750" cy="666750"/>
            </a:xfrm>
            <a:prstGeom prst="rect">
              <a:avLst/>
            </a:prstGeom>
          </p:spPr>
        </p:pic>
        <p:pic>
          <p:nvPicPr>
            <p:cNvPr id="29" name="Graphic 28" descr="Plant With Roots with solid fill">
              <a:extLst>
                <a:ext uri="{FF2B5EF4-FFF2-40B4-BE49-F238E27FC236}">
                  <a16:creationId xmlns:a16="http://schemas.microsoft.com/office/drawing/2014/main" id="{FA9B0BE5-1032-2B47-BEB9-A080A25DD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3094" y="5020466"/>
              <a:ext cx="921960" cy="921960"/>
            </a:xfrm>
            <a:prstGeom prst="rect">
              <a:avLst/>
            </a:prstGeom>
          </p:spPr>
        </p:pic>
        <p:pic>
          <p:nvPicPr>
            <p:cNvPr id="30" name="Graphic 29" descr="Plant With Roots with solid fill">
              <a:extLst>
                <a:ext uri="{FF2B5EF4-FFF2-40B4-BE49-F238E27FC236}">
                  <a16:creationId xmlns:a16="http://schemas.microsoft.com/office/drawing/2014/main" id="{B6BD25D4-AD3C-884A-B7B0-63F3CFFB1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776" y="5033538"/>
              <a:ext cx="921960" cy="921960"/>
            </a:xfrm>
            <a:prstGeom prst="rect">
              <a:avLst/>
            </a:prstGeom>
          </p:spPr>
        </p:pic>
        <p:pic>
          <p:nvPicPr>
            <p:cNvPr id="31" name="Graphic 30" descr="Plant With Roots with solid fill">
              <a:extLst>
                <a:ext uri="{FF2B5EF4-FFF2-40B4-BE49-F238E27FC236}">
                  <a16:creationId xmlns:a16="http://schemas.microsoft.com/office/drawing/2014/main" id="{966AACD5-2AF3-4646-BFC2-BD8F5EDBA3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2091" y="4986113"/>
              <a:ext cx="921960" cy="921960"/>
            </a:xfrm>
            <a:prstGeom prst="rect">
              <a:avLst/>
            </a:prstGeom>
          </p:spPr>
        </p:pic>
        <p:pic>
          <p:nvPicPr>
            <p:cNvPr id="32" name="Graphic 31" descr="Plant With Roots with solid fill">
              <a:extLst>
                <a:ext uri="{FF2B5EF4-FFF2-40B4-BE49-F238E27FC236}">
                  <a16:creationId xmlns:a16="http://schemas.microsoft.com/office/drawing/2014/main" id="{04374D36-E257-2542-9246-94B6D88E6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42123" y="4998813"/>
              <a:ext cx="921960" cy="921960"/>
            </a:xfrm>
            <a:prstGeom prst="rect">
              <a:avLst/>
            </a:prstGeom>
          </p:spPr>
        </p:pic>
        <p:sp>
          <p:nvSpPr>
            <p:cNvPr id="2" name="Down Arrow 1">
              <a:extLst>
                <a:ext uri="{FF2B5EF4-FFF2-40B4-BE49-F238E27FC236}">
                  <a16:creationId xmlns:a16="http://schemas.microsoft.com/office/drawing/2014/main" id="{FEF78F02-56FC-EC40-AC14-60B8FEBB4519}"/>
                </a:ext>
              </a:extLst>
            </p:cNvPr>
            <p:cNvSpPr/>
            <p:nvPr/>
          </p:nvSpPr>
          <p:spPr>
            <a:xfrm>
              <a:off x="3546256" y="1186958"/>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77A9C4ED-F787-8842-8AC6-4962294BD8D7}"/>
                </a:ext>
              </a:extLst>
            </p:cNvPr>
            <p:cNvSpPr/>
            <p:nvPr/>
          </p:nvSpPr>
          <p:spPr>
            <a:xfrm>
              <a:off x="3537249" y="318177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0931AEDA-1031-664A-8FF5-3BB9B56F0E6B}"/>
                </a:ext>
              </a:extLst>
            </p:cNvPr>
            <p:cNvSpPr/>
            <p:nvPr/>
          </p:nvSpPr>
          <p:spPr>
            <a:xfrm>
              <a:off x="3507158" y="508270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F15D1F55-F357-D140-BE2E-26FCE3AFBA7D}"/>
                </a:ext>
              </a:extLst>
            </p:cNvPr>
            <p:cNvSpPr/>
            <p:nvPr/>
          </p:nvSpPr>
          <p:spPr>
            <a:xfrm>
              <a:off x="8789670" y="1178717"/>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3F3BD03E-5C5B-D246-9576-F344D559EACA}"/>
                </a:ext>
              </a:extLst>
            </p:cNvPr>
            <p:cNvSpPr/>
            <p:nvPr/>
          </p:nvSpPr>
          <p:spPr>
            <a:xfrm>
              <a:off x="8778487" y="3181771"/>
              <a:ext cx="606892"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389427BB-84FC-1C45-A96C-3EEED5B35500}"/>
                </a:ext>
              </a:extLst>
            </p:cNvPr>
            <p:cNvSpPr/>
            <p:nvPr/>
          </p:nvSpPr>
          <p:spPr>
            <a:xfrm>
              <a:off x="11428231" y="5042597"/>
              <a:ext cx="590698"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3A9941A2-3F09-474E-931A-31964FAEF82B}"/>
                </a:ext>
              </a:extLst>
            </p:cNvPr>
            <p:cNvSpPr/>
            <p:nvPr/>
          </p:nvSpPr>
          <p:spPr>
            <a:xfrm>
              <a:off x="11185978" y="3180316"/>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E533E0F-7B0F-AA45-8506-68C7C07536D7}"/>
                </a:ext>
              </a:extLst>
            </p:cNvPr>
            <p:cNvCxnSpPr>
              <a:cxnSpLocks/>
            </p:cNvCxnSpPr>
            <p:nvPr/>
          </p:nvCxnSpPr>
          <p:spPr>
            <a:xfrm>
              <a:off x="1865870" y="10495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9475ED9-B450-B946-872A-384900106D00}"/>
                </a:ext>
              </a:extLst>
            </p:cNvPr>
            <p:cNvCxnSpPr>
              <a:cxnSpLocks/>
            </p:cNvCxnSpPr>
            <p:nvPr/>
          </p:nvCxnSpPr>
          <p:spPr>
            <a:xfrm>
              <a:off x="1865870" y="3051979"/>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A914629-874B-764D-AA53-A1FE12D4DAC5}"/>
                </a:ext>
              </a:extLst>
            </p:cNvPr>
            <p:cNvCxnSpPr>
              <a:cxnSpLocks/>
            </p:cNvCxnSpPr>
            <p:nvPr/>
          </p:nvCxnSpPr>
          <p:spPr>
            <a:xfrm>
              <a:off x="1865870" y="489379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44BE8910-046B-E643-BA92-38381F98B967}"/>
                </a:ext>
              </a:extLst>
            </p:cNvPr>
            <p:cNvCxnSpPr>
              <a:cxnSpLocks/>
            </p:cNvCxnSpPr>
            <p:nvPr/>
          </p:nvCxnSpPr>
          <p:spPr>
            <a:xfrm>
              <a:off x="4662627" y="106605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293E3321-3AA0-D448-B6AA-902C387F3F5A}"/>
                </a:ext>
              </a:extLst>
            </p:cNvPr>
            <p:cNvCxnSpPr>
              <a:cxnSpLocks/>
            </p:cNvCxnSpPr>
            <p:nvPr/>
          </p:nvCxnSpPr>
          <p:spPr>
            <a:xfrm>
              <a:off x="4662627" y="3068452"/>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2EED2EF8-E0A4-0D4A-8C15-C4D2CF594043}"/>
                </a:ext>
              </a:extLst>
            </p:cNvPr>
            <p:cNvCxnSpPr>
              <a:cxnSpLocks/>
            </p:cNvCxnSpPr>
            <p:nvPr/>
          </p:nvCxnSpPr>
          <p:spPr>
            <a:xfrm>
              <a:off x="4662627" y="4910266"/>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42B0CC95-0519-DD4F-ABE9-BB0F28E5DEFA}"/>
                </a:ext>
              </a:extLst>
            </p:cNvPr>
            <p:cNvCxnSpPr>
              <a:cxnSpLocks/>
            </p:cNvCxnSpPr>
            <p:nvPr/>
          </p:nvCxnSpPr>
          <p:spPr>
            <a:xfrm>
              <a:off x="7072201" y="1115481"/>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FD00308C-9F37-E747-9BAF-4EA63E29EC4B}"/>
                </a:ext>
              </a:extLst>
            </p:cNvPr>
            <p:cNvCxnSpPr>
              <a:cxnSpLocks/>
            </p:cNvCxnSpPr>
            <p:nvPr/>
          </p:nvCxnSpPr>
          <p:spPr>
            <a:xfrm>
              <a:off x="6923917" y="3056095"/>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697AB811-AE96-A64B-B37B-F43FDB0C9485}"/>
                </a:ext>
              </a:extLst>
            </p:cNvPr>
            <p:cNvCxnSpPr>
              <a:cxnSpLocks/>
            </p:cNvCxnSpPr>
            <p:nvPr/>
          </p:nvCxnSpPr>
          <p:spPr>
            <a:xfrm>
              <a:off x="6923917" y="4959694"/>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43C73C-C378-F940-ACF7-A7DBDF4902B2}"/>
                </a:ext>
              </a:extLst>
            </p:cNvPr>
            <p:cNvCxnSpPr>
              <a:cxnSpLocks/>
            </p:cNvCxnSpPr>
            <p:nvPr/>
          </p:nvCxnSpPr>
          <p:spPr>
            <a:xfrm>
              <a:off x="9881312" y="10948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9FBD2A6F-4DBE-BE47-A5A5-2F8F0B53205A}"/>
                </a:ext>
              </a:extLst>
            </p:cNvPr>
            <p:cNvCxnSpPr>
              <a:cxnSpLocks/>
            </p:cNvCxnSpPr>
            <p:nvPr/>
          </p:nvCxnSpPr>
          <p:spPr>
            <a:xfrm>
              <a:off x="9733028" y="3072568"/>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1494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0457-0A3F-4BAF-8D1C-489BD3620E3A}"/>
              </a:ext>
            </a:extLst>
          </p:cNvPr>
          <p:cNvSpPr>
            <a:spLocks noGrp="1"/>
          </p:cNvSpPr>
          <p:nvPr>
            <p:ph type="title"/>
          </p:nvPr>
        </p:nvSpPr>
        <p:spPr/>
        <p:txBody>
          <a:bodyPr>
            <a:normAutofit/>
          </a:bodyPr>
          <a:lstStyle/>
          <a:p>
            <a:r>
              <a:rPr lang="en-US" dirty="0"/>
              <a:t>Weed community composition in simple and more diverse cropping systems </a:t>
            </a:r>
          </a:p>
        </p:txBody>
      </p:sp>
      <p:sp>
        <p:nvSpPr>
          <p:cNvPr id="3" name="Content Placeholder 2">
            <a:extLst>
              <a:ext uri="{FF2B5EF4-FFF2-40B4-BE49-F238E27FC236}">
                <a16:creationId xmlns:a16="http://schemas.microsoft.com/office/drawing/2014/main" id="{086977A7-F358-4ABE-92E4-1826409B5B74}"/>
              </a:ext>
            </a:extLst>
          </p:cNvPr>
          <p:cNvSpPr>
            <a:spLocks noGrp="1"/>
          </p:cNvSpPr>
          <p:nvPr>
            <p:ph idx="1"/>
          </p:nvPr>
        </p:nvSpPr>
        <p:spPr/>
        <p:txBody>
          <a:bodyPr>
            <a:normAutofit/>
          </a:bodyPr>
          <a:lstStyle/>
          <a:p>
            <a:r>
              <a:rPr lang="en-US" sz="3200" dirty="0"/>
              <a:t>How did rotation system and corn weed management affect crop yields?</a:t>
            </a:r>
          </a:p>
          <a:p>
            <a:r>
              <a:rPr lang="en-US" sz="3200" dirty="0"/>
              <a:t>How did rotation system, crop species, and corn weed management affect community ecological indices?</a:t>
            </a:r>
          </a:p>
          <a:p>
            <a:r>
              <a:rPr lang="en-US" sz="3200" dirty="0"/>
              <a:t>How did rotation, crop species, and corn weed management affect weed community density and growth?</a:t>
            </a:r>
          </a:p>
          <a:p>
            <a:r>
              <a:rPr lang="en-US" sz="3200" dirty="0"/>
              <a:t>How did rotation, crop species, and corn weed management affect individual weed species abundance?</a:t>
            </a:r>
          </a:p>
        </p:txBody>
      </p:sp>
      <p:sp>
        <p:nvSpPr>
          <p:cNvPr id="4" name="TextBox 3">
            <a:extLst>
              <a:ext uri="{FF2B5EF4-FFF2-40B4-BE49-F238E27FC236}">
                <a16:creationId xmlns:a16="http://schemas.microsoft.com/office/drawing/2014/main" id="{0A08E4AF-B2D0-4146-B01A-04FEAF000D27}"/>
              </a:ext>
            </a:extLst>
          </p:cNvPr>
          <p:cNvSpPr txBox="1"/>
          <p:nvPr/>
        </p:nvSpPr>
        <p:spPr>
          <a:xfrm>
            <a:off x="6755231" y="5969544"/>
            <a:ext cx="5436769" cy="646331"/>
          </a:xfrm>
          <a:prstGeom prst="rect">
            <a:avLst/>
          </a:prstGeom>
          <a:noFill/>
        </p:spPr>
        <p:txBody>
          <a:bodyPr wrap="square" rtlCol="0">
            <a:spAutoFit/>
          </a:bodyPr>
          <a:lstStyle/>
          <a:p>
            <a:r>
              <a:rPr lang="en-US" dirty="0"/>
              <a:t>@</a:t>
            </a:r>
            <a:r>
              <a:rPr lang="en-US" dirty="0" err="1"/>
              <a:t>FrontAgro</a:t>
            </a:r>
            <a:r>
              <a:rPr lang="en-US" dirty="0"/>
              <a:t> </a:t>
            </a:r>
          </a:p>
          <a:p>
            <a:r>
              <a:rPr lang="en-US" dirty="0">
                <a:hlinkClick r:id="rId3"/>
              </a:rPr>
              <a:t>https://doi.org/10.3389/fagro.2022.848548</a:t>
            </a:r>
            <a:endParaRPr lang="en-US" dirty="0"/>
          </a:p>
        </p:txBody>
      </p:sp>
    </p:spTree>
    <p:extLst>
      <p:ext uri="{BB962C8B-B14F-4D97-AF65-F5344CB8AC3E}">
        <p14:creationId xmlns:p14="http://schemas.microsoft.com/office/powerpoint/2010/main" val="217658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4310BB-41E4-FEE4-A379-17B673035B5C}"/>
              </a:ext>
            </a:extLst>
          </p:cNvPr>
          <p:cNvSpPr>
            <a:spLocks noGrp="1"/>
          </p:cNvSpPr>
          <p:nvPr>
            <p:ph type="title"/>
          </p:nvPr>
        </p:nvSpPr>
        <p:spPr>
          <a:xfrm>
            <a:off x="213527" y="161614"/>
            <a:ext cx="12340100" cy="1325563"/>
          </a:xfrm>
        </p:spPr>
        <p:txBody>
          <a:bodyPr>
            <a:normAutofit fontScale="90000"/>
          </a:bodyPr>
          <a:lstStyle/>
          <a:p>
            <a:r>
              <a:rPr lang="en-US" dirty="0"/>
              <a:t>Tolerating a higher abundance of weeds can save a substantial amount of herbicide </a:t>
            </a:r>
            <a:r>
              <a:rPr lang="en-US" dirty="0" err="1"/>
              <a:t>a.i.</a:t>
            </a:r>
            <a:br>
              <a:rPr lang="en-US" dirty="0"/>
            </a:br>
            <a:endParaRPr lang="en-US" dirty="0"/>
          </a:p>
        </p:txBody>
      </p:sp>
      <p:pic>
        <p:nvPicPr>
          <p:cNvPr id="4" name="Picture 2">
            <a:extLst>
              <a:ext uri="{FF2B5EF4-FFF2-40B4-BE49-F238E27FC236}">
                <a16:creationId xmlns:a16="http://schemas.microsoft.com/office/drawing/2014/main" id="{DA997315-081F-5A48-A8BC-F7F7E06C70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02014"/>
            <a:ext cx="7774548" cy="5655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F5A14B-DF23-BD46-B3FE-964E3BE3FFDE}"/>
              </a:ext>
            </a:extLst>
          </p:cNvPr>
          <p:cNvGraphicFramePr>
            <a:graphicFrameLocks noGrp="1"/>
          </p:cNvGraphicFramePr>
          <p:nvPr>
            <p:extLst>
              <p:ext uri="{D42A27DB-BD31-4B8C-83A1-F6EECF244321}">
                <p14:modId xmlns:p14="http://schemas.microsoft.com/office/powerpoint/2010/main" val="2155787590"/>
              </p:ext>
            </p:extLst>
          </p:nvPr>
        </p:nvGraphicFramePr>
        <p:xfrm>
          <a:off x="7774548" y="2140247"/>
          <a:ext cx="4268217" cy="1889760"/>
        </p:xfrm>
        <a:graphic>
          <a:graphicData uri="http://schemas.openxmlformats.org/drawingml/2006/table">
            <a:tbl>
              <a:tblPr firstRow="1" bandRow="1">
                <a:tableStyleId>{D7AC3CCA-C797-4891-BE02-D94E43425B78}</a:tableStyleId>
              </a:tblPr>
              <a:tblGrid>
                <a:gridCol w="895737">
                  <a:extLst>
                    <a:ext uri="{9D8B030D-6E8A-4147-A177-3AD203B41FA5}">
                      <a16:colId xmlns:a16="http://schemas.microsoft.com/office/drawing/2014/main" val="1809337604"/>
                    </a:ext>
                  </a:extLst>
                </a:gridCol>
                <a:gridCol w="1617595">
                  <a:extLst>
                    <a:ext uri="{9D8B030D-6E8A-4147-A177-3AD203B41FA5}">
                      <a16:colId xmlns:a16="http://schemas.microsoft.com/office/drawing/2014/main" val="1455483132"/>
                    </a:ext>
                  </a:extLst>
                </a:gridCol>
                <a:gridCol w="1754885">
                  <a:extLst>
                    <a:ext uri="{9D8B030D-6E8A-4147-A177-3AD203B41FA5}">
                      <a16:colId xmlns:a16="http://schemas.microsoft.com/office/drawing/2014/main" val="2029207703"/>
                    </a:ext>
                  </a:extLst>
                </a:gridCol>
              </a:tblGrid>
              <a:tr h="370840">
                <a:tc>
                  <a:txBody>
                    <a:bodyPr/>
                    <a:lstStyle/>
                    <a:p>
                      <a:endParaRPr lang="en-US" sz="2000" dirty="0"/>
                    </a:p>
                  </a:txBody>
                  <a:tcPr/>
                </a:tc>
                <a:tc>
                  <a:txBody>
                    <a:bodyPr/>
                    <a:lstStyle/>
                    <a:p>
                      <a:r>
                        <a:rPr lang="en-US" sz="2000" dirty="0"/>
                        <a:t>Conventional</a:t>
                      </a:r>
                    </a:p>
                    <a:p>
                      <a:r>
                        <a:rPr lang="en-US" sz="2000" dirty="0"/>
                        <a:t> herbicide</a:t>
                      </a:r>
                    </a:p>
                  </a:txBody>
                  <a:tcPr/>
                </a:tc>
                <a:tc>
                  <a:txBody>
                    <a:bodyPr/>
                    <a:lstStyle/>
                    <a:p>
                      <a:r>
                        <a:rPr lang="en-US" sz="2000" dirty="0"/>
                        <a:t>Low herbicide </a:t>
                      </a:r>
                    </a:p>
                  </a:txBody>
                  <a:tcPr/>
                </a:tc>
                <a:extLst>
                  <a:ext uri="{0D108BD9-81ED-4DB2-BD59-A6C34878D82A}">
                    <a16:rowId xmlns:a16="http://schemas.microsoft.com/office/drawing/2014/main" val="2018693398"/>
                  </a:ext>
                </a:extLst>
              </a:tr>
              <a:tr h="370840">
                <a:tc>
                  <a:txBody>
                    <a:bodyPr/>
                    <a:lstStyle/>
                    <a:p>
                      <a:r>
                        <a:rPr lang="en-US" sz="2000" dirty="0"/>
                        <a:t>2-year</a:t>
                      </a:r>
                    </a:p>
                  </a:txBody>
                  <a:tcPr/>
                </a:tc>
                <a:tc>
                  <a:txBody>
                    <a:bodyPr/>
                    <a:lstStyle/>
                    <a:p>
                      <a:r>
                        <a:rPr lang="en-US" sz="2000" dirty="0"/>
                        <a:t>-0%</a:t>
                      </a:r>
                    </a:p>
                  </a:txBody>
                  <a:tcPr/>
                </a:tc>
                <a:tc>
                  <a:txBody>
                    <a:bodyPr/>
                    <a:lstStyle/>
                    <a:p>
                      <a:r>
                        <a:rPr lang="en-US" sz="2000" dirty="0"/>
                        <a:t>-13%</a:t>
                      </a:r>
                    </a:p>
                  </a:txBody>
                  <a:tcPr/>
                </a:tc>
                <a:extLst>
                  <a:ext uri="{0D108BD9-81ED-4DB2-BD59-A6C34878D82A}">
                    <a16:rowId xmlns:a16="http://schemas.microsoft.com/office/drawing/2014/main" val="3130126786"/>
                  </a:ext>
                </a:extLst>
              </a:tr>
              <a:tr h="370840">
                <a:tc>
                  <a:txBody>
                    <a:bodyPr/>
                    <a:lstStyle/>
                    <a:p>
                      <a:r>
                        <a:rPr lang="en-US" sz="2000" dirty="0"/>
                        <a:t>3-year</a:t>
                      </a:r>
                    </a:p>
                  </a:txBody>
                  <a:tcPr/>
                </a:tc>
                <a:tc>
                  <a:txBody>
                    <a:bodyPr/>
                    <a:lstStyle/>
                    <a:p>
                      <a:r>
                        <a:rPr lang="en-US" sz="2000" dirty="0"/>
                        <a:t>-33%</a:t>
                      </a:r>
                    </a:p>
                  </a:txBody>
                  <a:tcPr/>
                </a:tc>
                <a:tc>
                  <a:txBody>
                    <a:bodyPr/>
                    <a:lstStyle/>
                    <a:p>
                      <a:r>
                        <a:rPr lang="en-US" sz="2000" dirty="0"/>
                        <a:t>-42%</a:t>
                      </a:r>
                    </a:p>
                  </a:txBody>
                  <a:tcPr/>
                </a:tc>
                <a:extLst>
                  <a:ext uri="{0D108BD9-81ED-4DB2-BD59-A6C34878D82A}">
                    <a16:rowId xmlns:a16="http://schemas.microsoft.com/office/drawing/2014/main" val="2768774336"/>
                  </a:ext>
                </a:extLst>
              </a:tr>
              <a:tr h="370840">
                <a:tc>
                  <a:txBody>
                    <a:bodyPr/>
                    <a:lstStyle/>
                    <a:p>
                      <a:r>
                        <a:rPr lang="en-US" sz="2000" dirty="0"/>
                        <a:t>4-year</a:t>
                      </a:r>
                    </a:p>
                  </a:txBody>
                  <a:tcPr/>
                </a:tc>
                <a:tc>
                  <a:txBody>
                    <a:bodyPr/>
                    <a:lstStyle/>
                    <a:p>
                      <a:r>
                        <a:rPr lang="en-US" sz="2000" dirty="0"/>
                        <a:t>-50%</a:t>
                      </a:r>
                    </a:p>
                  </a:txBody>
                  <a:tcPr/>
                </a:tc>
                <a:tc>
                  <a:txBody>
                    <a:bodyPr/>
                    <a:lstStyle/>
                    <a:p>
                      <a:r>
                        <a:rPr lang="en-US" sz="2000" dirty="0"/>
                        <a:t>-57%</a:t>
                      </a:r>
                    </a:p>
                  </a:txBody>
                  <a:tcPr/>
                </a:tc>
                <a:extLst>
                  <a:ext uri="{0D108BD9-81ED-4DB2-BD59-A6C34878D82A}">
                    <a16:rowId xmlns:a16="http://schemas.microsoft.com/office/drawing/2014/main" val="586601903"/>
                  </a:ext>
                </a:extLst>
              </a:tr>
            </a:tbl>
          </a:graphicData>
        </a:graphic>
      </p:graphicFrame>
    </p:spTree>
    <p:extLst>
      <p:ext uri="{BB962C8B-B14F-4D97-AF65-F5344CB8AC3E}">
        <p14:creationId xmlns:p14="http://schemas.microsoft.com/office/powerpoint/2010/main" val="326256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6CC1-DC09-4846-AF3F-529737E03769}"/>
              </a:ext>
            </a:extLst>
          </p:cNvPr>
          <p:cNvSpPr>
            <a:spLocks noGrp="1"/>
          </p:cNvSpPr>
          <p:nvPr>
            <p:ph type="title"/>
          </p:nvPr>
        </p:nvSpPr>
        <p:spPr>
          <a:xfrm>
            <a:off x="5323518" y="365125"/>
            <a:ext cx="6580094" cy="6252086"/>
          </a:xfrm>
        </p:spPr>
        <p:txBody>
          <a:bodyPr>
            <a:normAutofit/>
          </a:bodyPr>
          <a:lstStyle/>
          <a:p>
            <a:r>
              <a:rPr lang="en-US" dirty="0"/>
              <a:t>The diversity and richness indices are </a:t>
            </a:r>
            <a:r>
              <a:rPr lang="en-US" dirty="0">
                <a:solidFill>
                  <a:srgbClr val="FF0000"/>
                </a:solidFill>
              </a:rPr>
              <a:t>higher</a:t>
            </a:r>
            <a:r>
              <a:rPr lang="en-US" dirty="0"/>
              <a:t> in the cool-season crops.</a:t>
            </a:r>
            <a:br>
              <a:rPr lang="en-US" dirty="0"/>
            </a:br>
            <a:br>
              <a:rPr lang="en-US" dirty="0"/>
            </a:br>
            <a:r>
              <a:rPr lang="en-US" dirty="0"/>
              <a:t>The evenness index was </a:t>
            </a:r>
            <a:r>
              <a:rPr lang="en-US" dirty="0">
                <a:solidFill>
                  <a:srgbClr val="FF0000"/>
                </a:solidFill>
              </a:rPr>
              <a:t>lower</a:t>
            </a:r>
            <a:r>
              <a:rPr lang="en-US" dirty="0"/>
              <a:t> in the cool-season crops. </a:t>
            </a:r>
          </a:p>
        </p:txBody>
      </p:sp>
      <p:pic>
        <p:nvPicPr>
          <p:cNvPr id="4" name="Content Placeholder 3">
            <a:extLst>
              <a:ext uri="{FF2B5EF4-FFF2-40B4-BE49-F238E27FC236}">
                <a16:creationId xmlns:a16="http://schemas.microsoft.com/office/drawing/2014/main" id="{30CEE6BC-F5DC-4B61-8AAD-37AFC5407A0C}"/>
              </a:ext>
            </a:extLst>
          </p:cNvPr>
          <p:cNvPicPr>
            <a:picLocks noGrp="1" noChangeAspect="1"/>
          </p:cNvPicPr>
          <p:nvPr>
            <p:ph idx="1"/>
          </p:nvPr>
        </p:nvPicPr>
        <p:blipFill>
          <a:blip r:embed="rId3"/>
          <a:stretch>
            <a:fillRect/>
          </a:stretch>
        </p:blipFill>
        <p:spPr>
          <a:xfrm>
            <a:off x="1229144" y="182562"/>
            <a:ext cx="3839859" cy="6617211"/>
          </a:xfrm>
          <a:prstGeom prst="rect">
            <a:avLst/>
          </a:prstGeom>
        </p:spPr>
      </p:pic>
    </p:spTree>
    <p:extLst>
      <p:ext uri="{BB962C8B-B14F-4D97-AF65-F5344CB8AC3E}">
        <p14:creationId xmlns:p14="http://schemas.microsoft.com/office/powerpoint/2010/main" val="21065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FD8010B-7FC5-522F-6456-4C52F0B13B4E}"/>
              </a:ext>
            </a:extLst>
          </p:cNvPr>
          <p:cNvSpPr>
            <a:spLocks noGrp="1"/>
          </p:cNvSpPr>
          <p:nvPr>
            <p:ph idx="1"/>
          </p:nvPr>
        </p:nvSpPr>
        <p:spPr>
          <a:xfrm>
            <a:off x="7299702" y="916223"/>
            <a:ext cx="4892298" cy="5269423"/>
          </a:xfrm>
        </p:spPr>
        <p:txBody>
          <a:bodyPr anchor="ctr">
            <a:normAutofit/>
          </a:bodyPr>
          <a:lstStyle/>
          <a:p>
            <a:pPr marL="0" indent="0">
              <a:buNone/>
            </a:pPr>
            <a:r>
              <a:rPr lang="en-US" sz="4400" dirty="0"/>
              <a:t>Aggressive weed species’ abundance was lower in the more diverse cropping systems.</a:t>
            </a:r>
          </a:p>
          <a:p>
            <a:pPr marL="0" indent="0">
              <a:buNone/>
            </a:pPr>
            <a:endParaRPr lang="en-US" sz="2000" dirty="0"/>
          </a:p>
        </p:txBody>
      </p:sp>
      <p:pic>
        <p:nvPicPr>
          <p:cNvPr id="6" name="Picture 5" descr="A screenshot of a graph&#10;&#10;Description automatically generated with low confidence">
            <a:extLst>
              <a:ext uri="{FF2B5EF4-FFF2-40B4-BE49-F238E27FC236}">
                <a16:creationId xmlns:a16="http://schemas.microsoft.com/office/drawing/2014/main" id="{BCA74709-9D0E-F648-8250-408B4A4AA87A}"/>
              </a:ext>
            </a:extLst>
          </p:cNvPr>
          <p:cNvPicPr>
            <a:picLocks noChangeAspect="1"/>
          </p:cNvPicPr>
          <p:nvPr/>
        </p:nvPicPr>
        <p:blipFill>
          <a:blip r:embed="rId3"/>
          <a:stretch>
            <a:fillRect/>
          </a:stretch>
        </p:blipFill>
        <p:spPr>
          <a:xfrm>
            <a:off x="273191" y="47765"/>
            <a:ext cx="6990405" cy="6817498"/>
          </a:xfrm>
          <a:prstGeom prst="rect">
            <a:avLst/>
          </a:prstGeom>
        </p:spPr>
      </p:pic>
    </p:spTree>
    <p:extLst>
      <p:ext uri="{BB962C8B-B14F-4D97-AF65-F5344CB8AC3E}">
        <p14:creationId xmlns:p14="http://schemas.microsoft.com/office/powerpoint/2010/main" val="38058974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{FC19A93F-F2A7-714F-8A3D-F7DCAAA0D4D2}tf10001070</Template>
  <TotalTime>1337</TotalTime>
  <Words>2251</Words>
  <Application>Microsoft Macintosh PowerPoint</Application>
  <PresentationFormat>Widescreen</PresentationFormat>
  <Paragraphs>580</Paragraphs>
  <Slides>33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BIG CASLON MEDIUM</vt:lpstr>
      <vt:lpstr>BIG CASLON MEDIUM</vt:lpstr>
      <vt:lpstr>Calibri</vt:lpstr>
      <vt:lpstr>Calibri Light</vt:lpstr>
      <vt:lpstr>Cambria Math</vt:lpstr>
      <vt:lpstr>Office Theme</vt:lpstr>
      <vt:lpstr>PowerPoint Presentation</vt:lpstr>
      <vt:lpstr>Acknowledgments</vt:lpstr>
      <vt:lpstr>Dissertation organization</vt:lpstr>
      <vt:lpstr>PowerPoint Presentation</vt:lpstr>
      <vt:lpstr>PowerPoint Presentation</vt:lpstr>
      <vt:lpstr>Weed community composition in simple and more diverse cropping systems </vt:lpstr>
      <vt:lpstr>Tolerating a higher abundance of weeds can save a substantial amount of herbicide a.i. </vt:lpstr>
      <vt:lpstr>The diversity and richness indices are higher in the cool-season crops.  The evenness index was lower in the cool-season crops. </vt:lpstr>
      <vt:lpstr>PowerPoint Presentation</vt:lpstr>
      <vt:lpstr>Impact of cropping system diversification on vegetative and reproductive characteristics of waterhemp</vt:lpstr>
      <vt:lpstr>Waterhemp reproductive potential were highest and most variable in 2018 corn and oat; and most variable in 2019 oat</vt:lpstr>
      <vt:lpstr>Estimation of plant fecundity from aboveground mass requires crop identity and corn weed management regime context</vt:lpstr>
      <vt:lpstr>Female-biased populations might occur in oat, red clover, and alfalfa</vt:lpstr>
      <vt:lpstr>Waterhemp population dynamics in simple versus diverse cropping systems</vt:lpstr>
      <vt:lpstr>Waterhemp – an agronomically challenging weed species in row crops</vt:lpstr>
      <vt:lpstr>Population dynamics diagram</vt:lpstr>
      <vt:lpstr>Population growth rate (λ)</vt:lpstr>
      <vt:lpstr>Scenario 1: high control efficacy   low fecundity</vt:lpstr>
      <vt:lpstr>λ increase risks: corn &gt; oat &gt; soybean = alfalfa</vt:lpstr>
      <vt:lpstr>Scenario 2:  low control efficacy  high fecundity</vt:lpstr>
      <vt:lpstr>λ increase risks: soybean &gt; corn &gt; oat &gt; alfalfa</vt:lpstr>
      <vt:lpstr>Seed production threshold simulation</vt:lpstr>
      <vt:lpstr>PowerPoint Presentation</vt:lpstr>
      <vt:lpstr>Control efficacy required: 2-year &gt; 4-year &gt; 3-year</vt:lpstr>
      <vt:lpstr>Control efficacy required: 3-year &gt; 2-year &gt; 4-year </vt:lpstr>
      <vt:lpstr>Mature plant density threshold simulation</vt:lpstr>
      <vt:lpstr>PowerPoint Presentation</vt:lpstr>
      <vt:lpstr>Control efficacy required: 3-year &gt; 4-year &gt; 2-year</vt:lpstr>
      <vt:lpstr>Similar control efficacy required</vt:lpstr>
      <vt:lpstr>General conclusions</vt:lpstr>
      <vt:lpstr>General conclusions (continued)</vt:lpstr>
      <vt:lpstr>Shortcomings and future research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Weeds responses in simple versus diversified cropping systems</dc:title>
  <dc:creator>Nguyen, Huong T [AGRON]</dc:creator>
  <cp:lastModifiedBy>Nguyen, Huong T [AGRON]</cp:lastModifiedBy>
  <cp:revision>34</cp:revision>
  <dcterms:created xsi:type="dcterms:W3CDTF">2022-03-24T03:21:18Z</dcterms:created>
  <dcterms:modified xsi:type="dcterms:W3CDTF">2022-08-03T05:37:04Z</dcterms:modified>
</cp:coreProperties>
</file>